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258" r:id="rId3"/>
    <p:sldId id="259" r:id="rId4"/>
    <p:sldId id="260" r:id="rId5"/>
    <p:sldId id="276" r:id="rId6"/>
    <p:sldId id="262" r:id="rId7"/>
    <p:sldId id="263" r:id="rId8"/>
    <p:sldId id="261" r:id="rId9"/>
    <p:sldId id="264" r:id="rId10"/>
    <p:sldId id="265" r:id="rId11"/>
    <p:sldId id="266" r:id="rId12"/>
    <p:sldId id="267" r:id="rId13"/>
    <p:sldId id="268" r:id="rId14"/>
    <p:sldId id="269" r:id="rId15"/>
    <p:sldId id="271" r:id="rId16"/>
    <p:sldId id="277" r:id="rId17"/>
    <p:sldId id="295" r:id="rId18"/>
    <p:sldId id="278" r:id="rId19"/>
    <p:sldId id="280" r:id="rId20"/>
    <p:sldId id="298" r:id="rId21"/>
    <p:sldId id="281" r:id="rId22"/>
    <p:sldId id="270" r:id="rId23"/>
    <p:sldId id="273" r:id="rId24"/>
    <p:sldId id="272" r:id="rId25"/>
    <p:sldId id="274" r:id="rId26"/>
    <p:sldId id="275" r:id="rId27"/>
    <p:sldId id="282" r:id="rId28"/>
    <p:sldId id="296" r:id="rId29"/>
    <p:sldId id="297" r:id="rId30"/>
    <p:sldId id="283" r:id="rId31"/>
    <p:sldId id="284" r:id="rId32"/>
    <p:sldId id="286" r:id="rId33"/>
    <p:sldId id="285" r:id="rId34"/>
    <p:sldId id="287" r:id="rId35"/>
    <p:sldId id="288" r:id="rId36"/>
    <p:sldId id="289" r:id="rId37"/>
    <p:sldId id="293" r:id="rId38"/>
    <p:sldId id="292" r:id="rId39"/>
    <p:sldId id="299" r:id="rId40"/>
    <p:sldId id="290" r:id="rId41"/>
    <p:sldId id="291"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36" autoAdjust="0"/>
  </p:normalViewPr>
  <p:slideViewPr>
    <p:cSldViewPr>
      <p:cViewPr varScale="1">
        <p:scale>
          <a:sx n="76" d="100"/>
          <a:sy n="76" d="100"/>
        </p:scale>
        <p:origin x="101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C9146-2168-4970-B27B-8239C7A22E1F}" type="datetimeFigureOut">
              <a:rPr lang="en-US" smtClean="0"/>
              <a:t>8/9/2019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C5E87-AE91-47B6-AA59-2F5B7235CE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kUNE4RtZnb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CPxSzxylRC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E7CwqNHn_N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SvuFIQjK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PCRSVRD2EA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see the last slide for a link to break down the lesson</a:t>
            </a:r>
            <a:r>
              <a:rPr lang="en-US" baseline="0" dirty="0" smtClean="0"/>
              <a:t> and to download the worksheets that accompany the lesson.</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examine a student smart goal and determine</a:t>
            </a:r>
            <a:r>
              <a:rPr lang="en-US" baseline="0" dirty="0" smtClean="0"/>
              <a:t> the validity of the SMART Goal.  Does it meet the criteria of a SMART Goal?  Why not?  </a:t>
            </a:r>
          </a:p>
          <a:p>
            <a:endParaRPr lang="en-US" baseline="0" dirty="0" smtClean="0"/>
          </a:p>
          <a:p>
            <a:r>
              <a:rPr lang="en-US" baseline="0" dirty="0" smtClean="0"/>
              <a:t>Homework:  Fix the goal on the SMART Goal sheet to be a real smart goal.</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Conduct a full-class</a:t>
            </a:r>
            <a:r>
              <a:rPr lang="en-US" baseline="0" dirty="0" smtClean="0"/>
              <a:t> review of the homework.</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https://www.youtube.com/watch?v=kUNE4RtZnbk</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Facilitate discussion about engagement.  </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do</a:t>
            </a:r>
            <a:r>
              <a:rPr lang="en-US" baseline="0" dirty="0" smtClean="0"/>
              <a:t> you think comes from intrinsic motivation…which from extrinsic?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student that is intrinsically motivated will, over time, outperform students that are extrinsically motivated, even if the extrinsically motivated student is smarter.</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what grades</a:t>
            </a:r>
            <a:r>
              <a:rPr lang="en-US" baseline="0" dirty="0" smtClean="0"/>
              <a:t> mean… an A is mastery, a B is fluency, a C is proficiency, a D is approaching proficiency yet, and an F is not approaching proficiency.  There really is not a failing grade, just a measure of where you currently are.  </a:t>
            </a:r>
          </a:p>
          <a:p>
            <a:endParaRPr lang="en-US" baseline="0" dirty="0" smtClean="0"/>
          </a:p>
          <a:p>
            <a:r>
              <a:rPr lang="en-US" baseline="0" dirty="0" smtClean="0"/>
              <a:t>My commitment is to focus my feedback to you on performance, how you’re improving, what are limiting factors and such, not just the grade.  The grade will take care of itself if we focus on the right things.</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work very hard to align our grades with these principles.  So if you want to know what your student needs to do to move from a C to an A… they need to develop their conceptual understanding and practice problem solving.</a:t>
            </a:r>
            <a:endParaRPr lang="en-US" dirty="0"/>
          </a:p>
        </p:txBody>
      </p:sp>
      <p:sp>
        <p:nvSpPr>
          <p:cNvPr id="4" name="Slide Number Placeholder 3"/>
          <p:cNvSpPr>
            <a:spLocks noGrp="1"/>
          </p:cNvSpPr>
          <p:nvPr>
            <p:ph type="sldNum" sz="quarter" idx="10"/>
          </p:nvPr>
        </p:nvSpPr>
        <p:spPr/>
        <p:txBody>
          <a:bodyPr/>
          <a:lstStyle/>
          <a:p>
            <a:fld id="{676C9E9D-8226-4297-A962-6C35224B0FB2}" type="slidenum">
              <a:rPr lang="en-US" smtClean="0"/>
              <a:t>28</a:t>
            </a:fld>
            <a:endParaRPr lang="en-US"/>
          </a:p>
        </p:txBody>
      </p:sp>
    </p:spTree>
    <p:extLst>
      <p:ext uri="{BB962C8B-B14F-4D97-AF65-F5344CB8AC3E}">
        <p14:creationId xmlns:p14="http://schemas.microsoft.com/office/powerpoint/2010/main" val="155126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work very hard to align our grades with these principles.  So if you want to know what your student needs to do to move from a C to an A… they need to develop their conceptual understanding and practice problem solving.</a:t>
            </a:r>
            <a:endParaRPr lang="en-US" dirty="0"/>
          </a:p>
        </p:txBody>
      </p:sp>
      <p:sp>
        <p:nvSpPr>
          <p:cNvPr id="4" name="Slide Number Placeholder 3"/>
          <p:cNvSpPr>
            <a:spLocks noGrp="1"/>
          </p:cNvSpPr>
          <p:nvPr>
            <p:ph type="sldNum" sz="quarter" idx="10"/>
          </p:nvPr>
        </p:nvSpPr>
        <p:spPr/>
        <p:txBody>
          <a:bodyPr/>
          <a:lstStyle/>
          <a:p>
            <a:fld id="{676C9E9D-8226-4297-A962-6C35224B0FB2}" type="slidenum">
              <a:rPr lang="en-US" smtClean="0"/>
              <a:t>29</a:t>
            </a:fld>
            <a:endParaRPr lang="en-US"/>
          </a:p>
        </p:txBody>
      </p:sp>
    </p:spTree>
    <p:extLst>
      <p:ext uri="{BB962C8B-B14F-4D97-AF65-F5344CB8AC3E}">
        <p14:creationId xmlns:p14="http://schemas.microsoft.com/office/powerpoint/2010/main" val="94923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educated</a:t>
            </a:r>
            <a:r>
              <a:rPr lang="en-US" baseline="0" dirty="0" smtClean="0"/>
              <a:t> person leads a richer, fuller life than an uneducated person because they’re better at thinking, considering unexpected angles, better at listening and communicating.  An educated person is dangerous, more difficult to manipulate and trick.  </a:t>
            </a:r>
            <a:br>
              <a:rPr lang="en-US" baseline="0" dirty="0" smtClean="0"/>
            </a:br>
            <a:r>
              <a:rPr lang="en-US" baseline="0" dirty="0" smtClean="0"/>
              <a:t/>
            </a:r>
            <a:br>
              <a:rPr lang="en-US" baseline="0" dirty="0" smtClean="0"/>
            </a:br>
            <a:r>
              <a:rPr lang="en-US" baseline="0" dirty="0" smtClean="0"/>
              <a:t>Just because you’re in school doesn’t mean you’re getting an education.  An education should challenge who you are, help you define who you want to be.  An education changes the way you see yourself, how you see the world, and how you see yourself fitting in that world.  </a:t>
            </a:r>
          </a:p>
          <a:p>
            <a:endParaRPr lang="en-US" baseline="0" dirty="0" smtClean="0"/>
          </a:p>
          <a:p>
            <a:r>
              <a:rPr lang="en-US" baseline="0" dirty="0" smtClean="0"/>
              <a:t>That’s why I teach. I want to give my students that educational opportunity.  Mastery of mathematics is not my goal, it is the vehicle to reach the goal.</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example of the digeridoo</a:t>
            </a:r>
            <a:r>
              <a:rPr lang="en-US" baseline="0" dirty="0" smtClean="0"/>
              <a:t> to highlight intrinsic versus extrinsic.  </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Brainstorm</a:t>
            </a:r>
            <a:r>
              <a:rPr lang="en-US" baseline="0" dirty="0" smtClean="0"/>
              <a:t> and record what student skills </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https://www.youtube.com/watch?v=CPxSzxylRCI</a:t>
            </a:r>
            <a:r>
              <a:rPr lang="en-US" dirty="0" smtClean="0"/>
              <a:t>  Study skills</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https://www.youtube.com/watch?v=E7CwqNHn_Ns</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student</a:t>
            </a:r>
            <a:r>
              <a:rPr lang="en-US" baseline="0" dirty="0" smtClean="0"/>
              <a:t> skills involve personal discipline, pushing your boundaries and limitations, and taking ownership of your future by taking advantage of the opportunities presented.</a:t>
            </a:r>
          </a:p>
          <a:p>
            <a:endParaRPr lang="en-US" baseline="0" dirty="0" smtClean="0"/>
          </a:p>
          <a:p>
            <a:r>
              <a:rPr lang="en-US" baseline="0" dirty="0" smtClean="0"/>
              <a:t>What wise people know is that opportunities are unseen until they’re presented.  And what wisdom is, is the ability to make good decisions by thinking carefully and learning from the mistakes of others.</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explain if they believe</a:t>
            </a:r>
            <a:r>
              <a:rPr lang="en-US" baseline="0" dirty="0" smtClean="0"/>
              <a:t> the past three days’ activities will be useful for them, if it will help promote their academic success and so on . Sell them on the assignment that is next.</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Have students fill out the smart goal sheet using the student skills list as a reference sheet.  Allow  10 minutes</a:t>
            </a:r>
          </a:p>
        </p:txBody>
      </p:sp>
      <p:sp>
        <p:nvSpPr>
          <p:cNvPr id="4" name="Slide Number Placeholder 3"/>
          <p:cNvSpPr>
            <a:spLocks noGrp="1"/>
          </p:cNvSpPr>
          <p:nvPr>
            <p:ph type="sldNum" sz="quarter" idx="10"/>
          </p:nvPr>
        </p:nvSpPr>
        <p:spPr/>
        <p:txBody>
          <a:bodyPr/>
          <a:lstStyle/>
          <a:p>
            <a:fld id="{1BFC5E87-AE91-47B6-AA59-2F5B7235CEE4}" type="slidenum">
              <a:rPr lang="en-US" smtClean="0"/>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neighbor,</a:t>
            </a:r>
            <a:r>
              <a:rPr lang="en-US" baseline="0" dirty="0" smtClean="0"/>
              <a:t> switch smart goals and evaluate how they’ve done.  Is something missing?  Could they pick a supporting student skill as a goal?  For example, organization supports time management.  Organization is easier to learn.</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Ultimately student</a:t>
            </a:r>
            <a:r>
              <a:rPr lang="en-US" baseline="0" dirty="0" smtClean="0"/>
              <a:t> skills involve personal discipline, pushing your boundaries and limitations, and taking ownership of your future by taking advantage of the opportunities presented.</a:t>
            </a:r>
          </a:p>
          <a:p>
            <a:endParaRPr lang="en-US" baseline="0" dirty="0" smtClean="0"/>
          </a:p>
          <a:p>
            <a:r>
              <a:rPr lang="en-US" baseline="0" dirty="0" smtClean="0"/>
              <a:t>What wise people know is that opportunities are unseen until they’re presented.  And what wisdom is, is the ability to make good decisions by thinking carefully and learning from the mistakes of others.</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going to teach you how to set goals that you can accomplish and help you to do so.  I will help you monitor and adjust your approach to realizing your</a:t>
            </a:r>
            <a:r>
              <a:rPr lang="en-US" baseline="0" dirty="0" smtClean="0"/>
              <a:t> goals.  </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videos we’re about to watch,</a:t>
            </a:r>
            <a:r>
              <a:rPr lang="en-US" baseline="0" dirty="0" smtClean="0"/>
              <a:t> you will be watching, thinking and paying attention.  You’ll be answering questions and using this information.  This is a key way of thinking that can be used outside of the classroom, in your daily life.  This is what successful people do to accomplish their goals.   </a:t>
            </a:r>
          </a:p>
          <a:p>
            <a:endParaRPr lang="en-US" baseline="0" dirty="0" smtClean="0"/>
          </a:p>
          <a:p>
            <a:r>
              <a:rPr lang="en-US" baseline="0" dirty="0" smtClean="0"/>
              <a:t>Hand out worksheet</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hlinkClick r:id="rId3"/>
              </a:rPr>
              <a:t>https://www.youtube.com/watch?v=1-SvuFIQjK8</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hlinkClick r:id="rId3"/>
              </a:rPr>
              <a:t>https://www.youtube.com/watch?v=PCRSVRD2EAk</a:t>
            </a:r>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Facilitate a discussion about smart goals and review the answers to the video sheet.</a:t>
            </a:r>
          </a:p>
          <a:p>
            <a:endParaRPr lang="en-US" dirty="0"/>
          </a:p>
        </p:txBody>
      </p:sp>
      <p:sp>
        <p:nvSpPr>
          <p:cNvPr id="4" name="Slide Number Placeholder 3"/>
          <p:cNvSpPr>
            <a:spLocks noGrp="1"/>
          </p:cNvSpPr>
          <p:nvPr>
            <p:ph type="sldNum" sz="quarter" idx="10"/>
          </p:nvPr>
        </p:nvSpPr>
        <p:spPr/>
        <p:txBody>
          <a:bodyPr/>
          <a:lstStyle/>
          <a:p>
            <a:fld id="{1BFC5E87-AE91-47B6-AA59-2F5B7235CEE4}"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F2F49-42F5-455E-90E1-6F9B00CE82FE}" type="datetime1">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176CC-FB76-43F0-B437-F5F0BB0705C7}" type="datetime1">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07F90-1801-42E5-B25F-D348B9EAC294}" type="datetime1">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B592A-4B5C-41E4-909A-CDD733F2D725}" type="datetime1">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8EE3AD-EEA4-404B-AE7B-E5D8A3E7D743}" type="datetime1">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AE0445-A3CE-4C4E-AFB2-B574551F91A1}" type="datetime1">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5B76E2-A90D-48C2-BBB4-3E3C0772CBF7}" type="datetime1">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7025B-0A44-493D-BA06-88EA702E07D5}" type="datetime1">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B11BF-92A3-48B8-B70B-9EDA3404ACD7}" type="datetime1">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879CA3-EAF1-4D30-B1F8-BBD966C9DAB4}" type="datetime1">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511B4A-2380-4007-99B9-66EBEFD04462}" type="datetime1">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8064E-D70C-4501-92B8-36074B71ED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295EA4-FCD8-4E04-B75A-1D2C5D145706}" type="datetime1">
              <a:rPr lang="en-US" smtClean="0"/>
              <a:t>8/9/2019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78064E-D70C-4501-92B8-36074B71ED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1-SvuFIQjK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CRSVRD2EAkhttps://www.youtube.com/watch?v=1-SvuFIQjK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kUNE4RtZnb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CPxSzxylRCI"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7CwqNHn_N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247650"/>
            <a:ext cx="52578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Please be seated, get a pencil, and quiet before the bell rings.</a:t>
            </a:r>
            <a:endParaRPr lang="en-US" sz="3200" dirty="0"/>
          </a:p>
        </p:txBody>
      </p:sp>
      <p:sp>
        <p:nvSpPr>
          <p:cNvPr id="5" name="Rounded Rectangle 4"/>
          <p:cNvSpPr/>
          <p:nvPr/>
        </p:nvSpPr>
        <p:spPr>
          <a:xfrm>
            <a:off x="3962400" y="1581150"/>
            <a:ext cx="4267200" cy="2057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t>Today we’re starting an experiment … you’re in it!</a:t>
            </a:r>
            <a:endParaRPr lang="en-US" sz="3600" dirty="0"/>
          </a:p>
        </p:txBody>
      </p:sp>
      <p:sp>
        <p:nvSpPr>
          <p:cNvPr id="6" name="Rounded Rectangle 5"/>
          <p:cNvSpPr/>
          <p:nvPr/>
        </p:nvSpPr>
        <p:spPr>
          <a:xfrm>
            <a:off x="457200" y="3790950"/>
            <a:ext cx="82296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t>What’s the purpose of education?</a:t>
            </a:r>
            <a:endParaRPr lang="en-US" sz="3600" dirty="0"/>
          </a:p>
        </p:txBody>
      </p:sp>
      <p:sp>
        <p:nvSpPr>
          <p:cNvPr id="2" name="Slide Number Placeholder 1"/>
          <p:cNvSpPr>
            <a:spLocks noGrp="1"/>
          </p:cNvSpPr>
          <p:nvPr>
            <p:ph type="sldNum" sz="quarter" idx="12"/>
          </p:nvPr>
        </p:nvSpPr>
        <p:spPr/>
        <p:txBody>
          <a:bodyPr/>
          <a:lstStyle/>
          <a:p>
            <a:fld id="{8578064E-D70C-4501-92B8-36074B71EDB1}"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how image"/>
          <p:cNvPicPr>
            <a:picLocks noChangeAspect="1" noChangeArrowheads="1"/>
          </p:cNvPicPr>
          <p:nvPr/>
        </p:nvPicPr>
        <p:blipFill>
          <a:blip r:embed="rId3" cstate="print"/>
          <a:srcRect/>
          <a:stretch>
            <a:fillRect/>
          </a:stretch>
        </p:blipFill>
        <p:spPr bwMode="auto">
          <a:xfrm>
            <a:off x="2286000" y="819150"/>
            <a:ext cx="4930775" cy="3059113"/>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teach"/>
          <p:cNvPicPr>
            <a:picLocks noChangeAspect="1" noChangeArrowheads="1"/>
          </p:cNvPicPr>
          <p:nvPr/>
        </p:nvPicPr>
        <p:blipFill>
          <a:blip r:embed="rId3" cstate="print"/>
          <a:srcRect/>
          <a:stretch>
            <a:fillRect/>
          </a:stretch>
        </p:blipFill>
        <p:spPr bwMode="auto">
          <a:xfrm>
            <a:off x="1600200" y="285750"/>
            <a:ext cx="5895975" cy="2735263"/>
          </a:xfrm>
          <a:prstGeom prst="rect">
            <a:avLst/>
          </a:prstGeom>
          <a:noFill/>
        </p:spPr>
      </p:pic>
      <p:sp>
        <p:nvSpPr>
          <p:cNvPr id="5" name="Rounded Rectangle 4"/>
          <p:cNvSpPr/>
          <p:nvPr/>
        </p:nvSpPr>
        <p:spPr>
          <a:xfrm>
            <a:off x="228600" y="3409950"/>
            <a:ext cx="2895600" cy="1447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t>Goal Setting and Monitoring</a:t>
            </a:r>
            <a:endParaRPr lang="en-US" sz="3200" dirty="0"/>
          </a:p>
        </p:txBody>
      </p:sp>
      <p:sp>
        <p:nvSpPr>
          <p:cNvPr id="6" name="Rounded Rectangle 5"/>
          <p:cNvSpPr/>
          <p:nvPr/>
        </p:nvSpPr>
        <p:spPr>
          <a:xfrm>
            <a:off x="3200400" y="3409950"/>
            <a:ext cx="3200400" cy="1447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Motivation Types </a:t>
            </a:r>
            <a:endParaRPr lang="en-US" sz="3200" dirty="0"/>
          </a:p>
        </p:txBody>
      </p:sp>
      <p:sp>
        <p:nvSpPr>
          <p:cNvPr id="7" name="Rounded Rectangle 6"/>
          <p:cNvSpPr/>
          <p:nvPr/>
        </p:nvSpPr>
        <p:spPr>
          <a:xfrm>
            <a:off x="6477000" y="3409950"/>
            <a:ext cx="2514600" cy="1447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t>Student Skills </a:t>
            </a:r>
            <a:endParaRPr lang="en-US" sz="3200" dirty="0"/>
          </a:p>
        </p:txBody>
      </p:sp>
      <p:sp>
        <p:nvSpPr>
          <p:cNvPr id="2" name="Slide Number Placeholder 1"/>
          <p:cNvSpPr>
            <a:spLocks noGrp="1"/>
          </p:cNvSpPr>
          <p:nvPr>
            <p:ph type="sldNum" sz="quarter" idx="12"/>
          </p:nvPr>
        </p:nvSpPr>
        <p:spPr/>
        <p:txBody>
          <a:bodyPr/>
          <a:lstStyle/>
          <a:p>
            <a:fld id="{8578064E-D70C-4501-92B8-36074B71EDB1}"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0.70"/>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p:cTn id="19" dur="1000" fill="hold"/>
                                        <p:tgtEl>
                                          <p:spTgt spid="6">
                                            <p:bg/>
                                          </p:spTgt>
                                        </p:tgtEl>
                                        <p:attrNameLst>
                                          <p:attrName>ppt_w</p:attrName>
                                        </p:attrNameLst>
                                      </p:cBhvr>
                                      <p:tavLst>
                                        <p:tav tm="0">
                                          <p:val>
                                            <p:strVal val="#ppt_w*0.70"/>
                                          </p:val>
                                        </p:tav>
                                        <p:tav tm="100000">
                                          <p:val>
                                            <p:strVal val="#ppt_w"/>
                                          </p:val>
                                        </p:tav>
                                      </p:tavLst>
                                    </p:anim>
                                    <p:anim calcmode="lin" valueType="num">
                                      <p:cBhvr>
                                        <p:cTn id="20" dur="1000" fill="hold"/>
                                        <p:tgtEl>
                                          <p:spTgt spid="6">
                                            <p:bg/>
                                          </p:spTgt>
                                        </p:tgtEl>
                                        <p:attrNameLst>
                                          <p:attrName>ppt_h</p:attrName>
                                        </p:attrNameLst>
                                      </p:cBhvr>
                                      <p:tavLst>
                                        <p:tav tm="0">
                                          <p:val>
                                            <p:strVal val="#ppt_h"/>
                                          </p:val>
                                        </p:tav>
                                        <p:tav tm="100000">
                                          <p:val>
                                            <p:strVal val="#ppt_h"/>
                                          </p:val>
                                        </p:tav>
                                      </p:tavLst>
                                    </p:anim>
                                    <p:animEffect transition="in" filter="fade">
                                      <p:cBhvr>
                                        <p:cTn id="21" dur="1000"/>
                                        <p:tgtEl>
                                          <p:spTgt spid="6">
                                            <p:bg/>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p:cTn id="31" dur="1000" fill="hold"/>
                                        <p:tgtEl>
                                          <p:spTgt spid="7">
                                            <p:bg/>
                                          </p:spTgt>
                                        </p:tgtEl>
                                        <p:attrNameLst>
                                          <p:attrName>ppt_w</p:attrName>
                                        </p:attrNameLst>
                                      </p:cBhvr>
                                      <p:tavLst>
                                        <p:tav tm="0">
                                          <p:val>
                                            <p:strVal val="#ppt_w*0.70"/>
                                          </p:val>
                                        </p:tav>
                                        <p:tav tm="100000">
                                          <p:val>
                                            <p:strVal val="#ppt_w"/>
                                          </p:val>
                                        </p:tav>
                                      </p:tavLst>
                                    </p:anim>
                                    <p:anim calcmode="lin" valueType="num">
                                      <p:cBhvr>
                                        <p:cTn id="32" dur="1000" fill="hold"/>
                                        <p:tgtEl>
                                          <p:spTgt spid="7">
                                            <p:bg/>
                                          </p:spTgt>
                                        </p:tgtEl>
                                        <p:attrNameLst>
                                          <p:attrName>ppt_h</p:attrName>
                                        </p:attrNameLst>
                                      </p:cBhvr>
                                      <p:tavLst>
                                        <p:tav tm="0">
                                          <p:val>
                                            <p:strVal val="#ppt_h"/>
                                          </p:val>
                                        </p:tav>
                                        <p:tav tm="100000">
                                          <p:val>
                                            <p:strVal val="#ppt_h"/>
                                          </p:val>
                                        </p:tav>
                                      </p:tavLst>
                                    </p:anim>
                                    <p:animEffect transition="in" filter="fade">
                                      <p:cBhvr>
                                        <p:cTn id="33" dur="1000"/>
                                        <p:tgtEl>
                                          <p:spTgt spid="7">
                                            <p:bg/>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p:cTn id="36"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expectations"/>
          <p:cNvPicPr>
            <a:picLocks noChangeAspect="1" noChangeArrowheads="1"/>
          </p:cNvPicPr>
          <p:nvPr/>
        </p:nvPicPr>
        <p:blipFill>
          <a:blip r:embed="rId3" cstate="print"/>
          <a:srcRect/>
          <a:stretch>
            <a:fillRect/>
          </a:stretch>
        </p:blipFill>
        <p:spPr bwMode="auto">
          <a:xfrm>
            <a:off x="3124200" y="209550"/>
            <a:ext cx="3059113" cy="2392363"/>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Image result for youtube icon">
            <a:hlinkClick r:id="rId3"/>
          </p:cNvPr>
          <p:cNvPicPr>
            <a:picLocks noChangeAspect="1" noChangeArrowheads="1"/>
          </p:cNvPicPr>
          <p:nvPr/>
        </p:nvPicPr>
        <p:blipFill>
          <a:blip r:embed="rId4" cstate="print"/>
          <a:srcRect/>
          <a:stretch>
            <a:fillRect/>
          </a:stretch>
        </p:blipFill>
        <p:spPr bwMode="auto">
          <a:xfrm>
            <a:off x="2514600" y="285750"/>
            <a:ext cx="4375150" cy="4375150"/>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Image result for youtube icon">
            <a:hlinkClick r:id="rId3"/>
          </p:cNvPr>
          <p:cNvPicPr>
            <a:picLocks noChangeAspect="1" noChangeArrowheads="1"/>
          </p:cNvPicPr>
          <p:nvPr/>
        </p:nvPicPr>
        <p:blipFill>
          <a:blip r:embed="rId4" cstate="print"/>
          <a:srcRect/>
          <a:stretch>
            <a:fillRect/>
          </a:stretch>
        </p:blipFill>
        <p:spPr bwMode="auto">
          <a:xfrm>
            <a:off x="2514600" y="285750"/>
            <a:ext cx="4375150" cy="4375150"/>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smart goals"/>
          <p:cNvPicPr>
            <a:picLocks noChangeAspect="1" noChangeArrowheads="1"/>
          </p:cNvPicPr>
          <p:nvPr/>
        </p:nvPicPr>
        <p:blipFill>
          <a:blip r:embed="rId3" cstate="print"/>
          <a:srcRect/>
          <a:stretch>
            <a:fillRect/>
          </a:stretch>
        </p:blipFill>
        <p:spPr bwMode="auto">
          <a:xfrm>
            <a:off x="1752600" y="514350"/>
            <a:ext cx="5486400" cy="3661847"/>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743" y="2110085"/>
            <a:ext cx="777052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SMART Goal Review Sheet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Slide Number Placeholder 1"/>
          <p:cNvSpPr>
            <a:spLocks noGrp="1"/>
          </p:cNvSpPr>
          <p:nvPr>
            <p:ph type="sldNum" sz="quarter" idx="12"/>
          </p:nvPr>
        </p:nvSpPr>
        <p:spPr/>
        <p:txBody>
          <a:bodyPr/>
          <a:lstStyle/>
          <a:p>
            <a:fld id="{8578064E-D70C-4501-92B8-36074B71EDB1}"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667000" y="31750"/>
            <a:ext cx="4114800" cy="5046558"/>
          </a:xfrm>
          <a:prstGeom prst="rect">
            <a:avLst/>
          </a:prstGeom>
          <a:noFill/>
          <a:ln w="9525">
            <a:noFill/>
            <a:miter lim="800000"/>
            <a:headEnd/>
            <a:tailEnd/>
          </a:ln>
        </p:spPr>
      </p:pic>
      <p:sp>
        <p:nvSpPr>
          <p:cNvPr id="5" name="TextBox 4"/>
          <p:cNvSpPr txBox="1"/>
          <p:nvPr/>
        </p:nvSpPr>
        <p:spPr>
          <a:xfrm>
            <a:off x="304800" y="1189060"/>
            <a:ext cx="1981200" cy="2862322"/>
          </a:xfrm>
          <a:prstGeom prst="rect">
            <a:avLst/>
          </a:prstGeom>
          <a:noFill/>
        </p:spPr>
        <p:txBody>
          <a:bodyPr wrap="square" rtlCol="0">
            <a:spAutoFit/>
          </a:bodyPr>
          <a:lstStyle/>
          <a:p>
            <a:r>
              <a:rPr lang="en-US" dirty="0" smtClean="0"/>
              <a:t>Is this a good goal?</a:t>
            </a:r>
          </a:p>
          <a:p>
            <a:endParaRPr lang="en-US" dirty="0"/>
          </a:p>
          <a:p>
            <a:endParaRPr lang="en-US" dirty="0" smtClean="0"/>
          </a:p>
          <a:p>
            <a:r>
              <a:rPr lang="en-US" dirty="0" smtClean="0"/>
              <a:t>Is this a SMART Goal?</a:t>
            </a:r>
          </a:p>
          <a:p>
            <a:endParaRPr lang="en-US" dirty="0" smtClean="0"/>
          </a:p>
          <a:p>
            <a:r>
              <a:rPr lang="en-US" dirty="0"/>
              <a:t/>
            </a:r>
            <a:br>
              <a:rPr lang="en-US" dirty="0"/>
            </a:br>
            <a:r>
              <a:rPr lang="en-US" dirty="0" smtClean="0"/>
              <a:t>What might be done to help make this goal better?</a:t>
            </a:r>
          </a:p>
        </p:txBody>
      </p:sp>
      <p:sp>
        <p:nvSpPr>
          <p:cNvPr id="2" name="Slide Number Placeholder 1"/>
          <p:cNvSpPr>
            <a:spLocks noGrp="1"/>
          </p:cNvSpPr>
          <p:nvPr>
            <p:ph type="sldNum" sz="quarter" idx="12"/>
          </p:nvPr>
        </p:nvSpPr>
        <p:spPr/>
        <p:txBody>
          <a:bodyPr/>
          <a:lstStyle/>
          <a:p>
            <a:fld id="{8578064E-D70C-4501-92B8-36074B71EDB1}" type="slidenum">
              <a:rPr lang="en-US" smtClean="0"/>
              <a:t>17</a:t>
            </a:fld>
            <a:endParaRPr lang="en-US"/>
          </a:p>
        </p:txBody>
      </p:sp>
      <p:sp>
        <p:nvSpPr>
          <p:cNvPr id="3" name="Rounded Rectangle 2"/>
          <p:cNvSpPr/>
          <p:nvPr/>
        </p:nvSpPr>
        <p:spPr>
          <a:xfrm>
            <a:off x="76200" y="31750"/>
            <a:ext cx="2590800" cy="11525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Write these questions on the paper.</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Day 1</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578064E-D70C-4501-92B8-36074B71EDB1}" type="slidenum">
              <a:rPr lang="en-US" smtClean="0"/>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33350"/>
            <a:ext cx="40386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Please be seated and quiet before the bell rings.</a:t>
            </a:r>
            <a:endParaRPr lang="en-US" sz="3600" dirty="0"/>
          </a:p>
        </p:txBody>
      </p:sp>
      <p:sp>
        <p:nvSpPr>
          <p:cNvPr id="5" name="Rounded Rectangle 4"/>
          <p:cNvSpPr/>
          <p:nvPr/>
        </p:nvSpPr>
        <p:spPr>
          <a:xfrm>
            <a:off x="3810000" y="1276350"/>
            <a:ext cx="4572000" cy="2362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smtClean="0"/>
              <a:t>Get the SMART Goal Worksheet and be ready to discuss what you found.</a:t>
            </a:r>
            <a:endParaRPr lang="en-US" sz="3600" dirty="0"/>
          </a:p>
        </p:txBody>
      </p:sp>
      <p:sp>
        <p:nvSpPr>
          <p:cNvPr id="2" name="Slide Number Placeholder 1"/>
          <p:cNvSpPr>
            <a:spLocks noGrp="1"/>
          </p:cNvSpPr>
          <p:nvPr>
            <p:ph type="sldNum" sz="quarter" idx="12"/>
          </p:nvPr>
        </p:nvSpPr>
        <p:spPr/>
        <p:txBody>
          <a:bodyPr/>
          <a:lstStyle/>
          <a:p>
            <a:fld id="{8578064E-D70C-4501-92B8-36074B71EDB1}"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why i teac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why i teac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why i teach"/>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ateac.jpg"/>
          <p:cNvPicPr>
            <a:picLocks noChangeAspect="1"/>
          </p:cNvPicPr>
          <p:nvPr/>
        </p:nvPicPr>
        <p:blipFill>
          <a:blip r:embed="rId3" cstate="print"/>
          <a:stretch>
            <a:fillRect/>
          </a:stretch>
        </p:blipFill>
        <p:spPr>
          <a:xfrm>
            <a:off x="914400" y="361950"/>
            <a:ext cx="7086600" cy="3981769"/>
          </a:xfrm>
          <a:prstGeom prst="rect">
            <a:avLst/>
          </a:prstGeom>
        </p:spPr>
      </p:pic>
      <p:sp>
        <p:nvSpPr>
          <p:cNvPr id="2" name="Slide Number Placeholder 1"/>
          <p:cNvSpPr>
            <a:spLocks noGrp="1"/>
          </p:cNvSpPr>
          <p:nvPr>
            <p:ph type="sldNum" sz="quarter" idx="12"/>
          </p:nvPr>
        </p:nvSpPr>
        <p:spPr/>
        <p:txBody>
          <a:bodyPr/>
          <a:lstStyle/>
          <a:p>
            <a:fld id="{8578064E-D70C-4501-92B8-36074B71EDB1}"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667000" y="31750"/>
            <a:ext cx="4114800" cy="5046558"/>
          </a:xfrm>
          <a:prstGeom prst="rect">
            <a:avLst/>
          </a:prstGeom>
          <a:noFill/>
          <a:ln w="9525">
            <a:noFill/>
            <a:miter lim="800000"/>
            <a:headEnd/>
            <a:tailEnd/>
          </a:ln>
        </p:spPr>
      </p:pic>
      <p:sp>
        <p:nvSpPr>
          <p:cNvPr id="5" name="TextBox 4"/>
          <p:cNvSpPr txBox="1"/>
          <p:nvPr/>
        </p:nvSpPr>
        <p:spPr>
          <a:xfrm>
            <a:off x="304800" y="1189060"/>
            <a:ext cx="1981200" cy="2862322"/>
          </a:xfrm>
          <a:prstGeom prst="rect">
            <a:avLst/>
          </a:prstGeom>
          <a:noFill/>
        </p:spPr>
        <p:txBody>
          <a:bodyPr wrap="square" rtlCol="0">
            <a:spAutoFit/>
          </a:bodyPr>
          <a:lstStyle/>
          <a:p>
            <a:r>
              <a:rPr lang="en-US" dirty="0" smtClean="0"/>
              <a:t>Is this a good goal?</a:t>
            </a:r>
          </a:p>
          <a:p>
            <a:endParaRPr lang="en-US" dirty="0"/>
          </a:p>
          <a:p>
            <a:endParaRPr lang="en-US" dirty="0" smtClean="0"/>
          </a:p>
          <a:p>
            <a:r>
              <a:rPr lang="en-US" dirty="0" smtClean="0"/>
              <a:t>Is this a SMART Goal?</a:t>
            </a:r>
          </a:p>
          <a:p>
            <a:endParaRPr lang="en-US" dirty="0" smtClean="0"/>
          </a:p>
          <a:p>
            <a:r>
              <a:rPr lang="en-US" dirty="0"/>
              <a:t/>
            </a:r>
            <a:br>
              <a:rPr lang="en-US" dirty="0"/>
            </a:br>
            <a:r>
              <a:rPr lang="en-US" dirty="0" smtClean="0"/>
              <a:t>What might be done to help make this goal better?</a:t>
            </a:r>
          </a:p>
        </p:txBody>
      </p:sp>
      <p:sp>
        <p:nvSpPr>
          <p:cNvPr id="2" name="Slide Number Placeholder 1"/>
          <p:cNvSpPr>
            <a:spLocks noGrp="1"/>
          </p:cNvSpPr>
          <p:nvPr>
            <p:ph type="sldNum" sz="quarter" idx="12"/>
          </p:nvPr>
        </p:nvSpPr>
        <p:spPr/>
        <p:txBody>
          <a:bodyPr/>
          <a:lstStyle/>
          <a:p>
            <a:fld id="{8578064E-D70C-4501-92B8-36074B71EDB1}" type="slidenum">
              <a:rPr lang="en-US" smtClean="0"/>
              <a:t>20</a:t>
            </a:fld>
            <a:endParaRPr lang="en-US"/>
          </a:p>
        </p:txBody>
      </p:sp>
      <p:sp>
        <p:nvSpPr>
          <p:cNvPr id="3" name="Rounded Rectangle 2"/>
          <p:cNvSpPr/>
          <p:nvPr/>
        </p:nvSpPr>
        <p:spPr>
          <a:xfrm>
            <a:off x="76200" y="31750"/>
            <a:ext cx="2590800" cy="115257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Write these questions on the paper.</a:t>
            </a:r>
            <a:endParaRPr lang="en-US" sz="2400" dirty="0"/>
          </a:p>
        </p:txBody>
      </p:sp>
    </p:spTree>
    <p:extLst>
      <p:ext uri="{BB962C8B-B14F-4D97-AF65-F5344CB8AC3E}">
        <p14:creationId xmlns:p14="http://schemas.microsoft.com/office/powerpoint/2010/main" val="3681218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today"/>
          <p:cNvPicPr>
            <a:picLocks noChangeAspect="1" noChangeArrowheads="1"/>
          </p:cNvPicPr>
          <p:nvPr/>
        </p:nvPicPr>
        <p:blipFill>
          <a:blip r:embed="rId2" cstate="print"/>
          <a:srcRect/>
          <a:stretch>
            <a:fillRect/>
          </a:stretch>
        </p:blipFill>
        <p:spPr bwMode="auto">
          <a:xfrm>
            <a:off x="457200" y="285750"/>
            <a:ext cx="2187575" cy="2187576"/>
          </a:xfrm>
          <a:prstGeom prst="rect">
            <a:avLst/>
          </a:prstGeom>
          <a:noFill/>
        </p:spPr>
      </p:pic>
      <p:sp>
        <p:nvSpPr>
          <p:cNvPr id="5" name="Rounded Rectangle 4"/>
          <p:cNvSpPr/>
          <p:nvPr/>
        </p:nvSpPr>
        <p:spPr>
          <a:xfrm>
            <a:off x="3886200" y="514350"/>
            <a:ext cx="4038600" cy="2819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We are going to develop a deeper understanding of what it takes to earn good grades!</a:t>
            </a:r>
            <a:endParaRPr lang="en-US" sz="3200" dirty="0"/>
          </a:p>
        </p:txBody>
      </p:sp>
      <p:sp>
        <p:nvSpPr>
          <p:cNvPr id="2" name="Slide Number Placeholder 1"/>
          <p:cNvSpPr>
            <a:spLocks noGrp="1"/>
          </p:cNvSpPr>
          <p:nvPr>
            <p:ph type="sldNum" sz="quarter" idx="12"/>
          </p:nvPr>
        </p:nvSpPr>
        <p:spPr/>
        <p:txBody>
          <a:bodyPr/>
          <a:lstStyle/>
          <a:p>
            <a:fld id="{8578064E-D70C-4501-92B8-36074B71EDB1}"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youtube icon"/>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Image result for youtube icon">
            <a:hlinkClick r:id="rId3"/>
          </p:cNvPr>
          <p:cNvPicPr>
            <a:picLocks noChangeAspect="1" noChangeArrowheads="1"/>
          </p:cNvPicPr>
          <p:nvPr/>
        </p:nvPicPr>
        <p:blipFill>
          <a:blip r:embed="rId4" cstate="print"/>
          <a:srcRect/>
          <a:stretch>
            <a:fillRect/>
          </a:stretch>
        </p:blipFill>
        <p:spPr bwMode="auto">
          <a:xfrm>
            <a:off x="2514600" y="285750"/>
            <a:ext cx="4375150" cy="4375150"/>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Related image"/>
          <p:cNvPicPr>
            <a:picLocks noChangeAspect="1" noChangeArrowheads="1"/>
          </p:cNvPicPr>
          <p:nvPr/>
        </p:nvPicPr>
        <p:blipFill>
          <a:blip r:embed="rId2" cstate="print"/>
          <a:srcRect/>
          <a:stretch>
            <a:fillRect/>
          </a:stretch>
        </p:blipFill>
        <p:spPr bwMode="auto">
          <a:xfrm>
            <a:off x="4981575" y="2724150"/>
            <a:ext cx="4162425" cy="2222500"/>
          </a:xfrm>
          <a:prstGeom prst="rect">
            <a:avLst/>
          </a:prstGeom>
          <a:noFill/>
        </p:spPr>
      </p:pic>
      <p:pic>
        <p:nvPicPr>
          <p:cNvPr id="40962" name="Picture 2" descr="Image result for extrinsic"/>
          <p:cNvPicPr>
            <a:picLocks noChangeAspect="1" noChangeArrowheads="1"/>
          </p:cNvPicPr>
          <p:nvPr/>
        </p:nvPicPr>
        <p:blipFill>
          <a:blip r:embed="rId3" cstate="print"/>
          <a:srcRect/>
          <a:stretch>
            <a:fillRect/>
          </a:stretch>
        </p:blipFill>
        <p:spPr bwMode="auto">
          <a:xfrm>
            <a:off x="304800" y="285750"/>
            <a:ext cx="5600697" cy="2800350"/>
          </a:xfrm>
          <a:prstGeom prst="rect">
            <a:avLst/>
          </a:prstGeom>
          <a:noFill/>
        </p:spPr>
      </p:pic>
      <p:sp>
        <p:nvSpPr>
          <p:cNvPr id="2" name="Slide Number Placeholder 1"/>
          <p:cNvSpPr>
            <a:spLocks noGrp="1"/>
          </p:cNvSpPr>
          <p:nvPr>
            <p:ph type="sldNum" sz="quarter" idx="12"/>
          </p:nvPr>
        </p:nvSpPr>
        <p:spPr/>
        <p:txBody>
          <a:bodyPr/>
          <a:lstStyle/>
          <a:p>
            <a:fld id="{8578064E-D70C-4501-92B8-36074B71EDB1}"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active engagement"/>
          <p:cNvPicPr>
            <a:picLocks noChangeAspect="1" noChangeArrowheads="1"/>
          </p:cNvPicPr>
          <p:nvPr/>
        </p:nvPicPr>
        <p:blipFill>
          <a:blip r:embed="rId3" cstate="print"/>
          <a:srcRect/>
          <a:stretch>
            <a:fillRect/>
          </a:stretch>
        </p:blipFill>
        <p:spPr bwMode="auto">
          <a:xfrm>
            <a:off x="381000" y="0"/>
            <a:ext cx="8613775" cy="3101975"/>
          </a:xfrm>
          <a:prstGeom prst="rect">
            <a:avLst/>
          </a:prstGeom>
          <a:noFill/>
        </p:spPr>
      </p:pic>
      <p:sp>
        <p:nvSpPr>
          <p:cNvPr id="5" name="Rounded Rectangle 4"/>
          <p:cNvSpPr/>
          <p:nvPr/>
        </p:nvSpPr>
        <p:spPr>
          <a:xfrm>
            <a:off x="1295400" y="3181350"/>
            <a:ext cx="6477000" cy="1371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In this context, engagement means to be emotionally involved and committed.  </a:t>
            </a:r>
            <a:endParaRPr lang="en-US" sz="3200" dirty="0"/>
          </a:p>
        </p:txBody>
      </p:sp>
      <p:sp>
        <p:nvSpPr>
          <p:cNvPr id="2" name="Slide Number Placeholder 1"/>
          <p:cNvSpPr>
            <a:spLocks noGrp="1"/>
          </p:cNvSpPr>
          <p:nvPr>
            <p:ph type="sldNum" sz="quarter" idx="12"/>
          </p:nvPr>
        </p:nvSpPr>
        <p:spPr/>
        <p:txBody>
          <a:bodyPr/>
          <a:lstStyle/>
          <a:p>
            <a:fld id="{8578064E-D70C-4501-92B8-36074B71EDB1}" type="slidenum">
              <a:rPr lang="en-US" smtClean="0"/>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123950"/>
            <a:ext cx="4495800" cy="381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Shallow Engagement:</a:t>
            </a:r>
          </a:p>
          <a:p>
            <a:pPr algn="ctr"/>
            <a:endParaRPr lang="en-US" sz="3200" dirty="0"/>
          </a:p>
          <a:p>
            <a:pPr>
              <a:buFont typeface="Arial" pitchFamily="34" charset="0"/>
              <a:buChar char="•"/>
            </a:pPr>
            <a:r>
              <a:rPr lang="en-US" sz="3200" dirty="0"/>
              <a:t> </a:t>
            </a:r>
            <a:r>
              <a:rPr lang="en-US" sz="3200" dirty="0" smtClean="0"/>
              <a:t>Gets work done for completion</a:t>
            </a:r>
          </a:p>
          <a:p>
            <a:pPr>
              <a:buFont typeface="Arial" pitchFamily="34" charset="0"/>
              <a:buChar char="•"/>
            </a:pPr>
            <a:r>
              <a:rPr lang="en-US" sz="3200" dirty="0" smtClean="0"/>
              <a:t>Easily discouraged</a:t>
            </a:r>
          </a:p>
          <a:p>
            <a:pPr>
              <a:buFont typeface="Arial" pitchFamily="34" charset="0"/>
              <a:buChar char="•"/>
            </a:pPr>
            <a:r>
              <a:rPr lang="en-US" sz="3200" dirty="0" smtClean="0"/>
              <a:t>Motivated by grades.</a:t>
            </a:r>
          </a:p>
        </p:txBody>
      </p:sp>
      <p:sp>
        <p:nvSpPr>
          <p:cNvPr id="5" name="Rounded Rectangle 4"/>
          <p:cNvSpPr/>
          <p:nvPr/>
        </p:nvSpPr>
        <p:spPr>
          <a:xfrm>
            <a:off x="4724400" y="1047750"/>
            <a:ext cx="4267200" cy="3886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Deep Engagement:</a:t>
            </a:r>
          </a:p>
          <a:p>
            <a:pPr algn="ctr"/>
            <a:endParaRPr lang="en-US" sz="3200" dirty="0"/>
          </a:p>
          <a:p>
            <a:pPr>
              <a:buFont typeface="Arial" pitchFamily="34" charset="0"/>
              <a:buChar char="•"/>
            </a:pPr>
            <a:r>
              <a:rPr lang="en-US" sz="3200" dirty="0"/>
              <a:t> </a:t>
            </a:r>
            <a:r>
              <a:rPr lang="en-US" sz="3200" dirty="0" smtClean="0"/>
              <a:t>Seeks understanding</a:t>
            </a:r>
          </a:p>
          <a:p>
            <a:pPr>
              <a:buFont typeface="Arial" pitchFamily="34" charset="0"/>
              <a:buChar char="•"/>
            </a:pPr>
            <a:r>
              <a:rPr lang="en-US" sz="3200" dirty="0" smtClean="0"/>
              <a:t>Does not give up</a:t>
            </a:r>
          </a:p>
          <a:p>
            <a:pPr>
              <a:buFont typeface="Arial" pitchFamily="34" charset="0"/>
              <a:buChar char="•"/>
            </a:pPr>
            <a:r>
              <a:rPr lang="en-US" sz="3200" dirty="0" smtClean="0"/>
              <a:t> Self-directed, owns learning</a:t>
            </a:r>
          </a:p>
        </p:txBody>
      </p:sp>
      <p:sp>
        <p:nvSpPr>
          <p:cNvPr id="2" name="Slide Number Placeholder 1"/>
          <p:cNvSpPr>
            <a:spLocks noGrp="1"/>
          </p:cNvSpPr>
          <p:nvPr>
            <p:ph type="sldNum" sz="quarter" idx="12"/>
          </p:nvPr>
        </p:nvSpPr>
        <p:spPr/>
        <p:txBody>
          <a:bodyPr/>
          <a:lstStyle/>
          <a:p>
            <a:fld id="{8578064E-D70C-4501-92B8-36074B71EDB1}" type="slidenum">
              <a:rPr lang="en-US" smtClean="0"/>
              <a:t>25</a:t>
            </a:fld>
            <a:endParaRPr lang="en-US"/>
          </a:p>
        </p:txBody>
      </p:sp>
      <p:sp>
        <p:nvSpPr>
          <p:cNvPr id="3" name="Rectangle 2"/>
          <p:cNvSpPr/>
          <p:nvPr/>
        </p:nvSpPr>
        <p:spPr>
          <a:xfrm>
            <a:off x="838200" y="118070"/>
            <a:ext cx="276229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Extrinsic </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5844100" y="17263"/>
            <a:ext cx="2656496"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Intrinsic </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38150"/>
            <a:ext cx="6285310"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Key Difference …</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ounded Rectangle 2"/>
          <p:cNvSpPr/>
          <p:nvPr/>
        </p:nvSpPr>
        <p:spPr>
          <a:xfrm>
            <a:off x="2057400" y="1733550"/>
            <a:ext cx="5029200" cy="2590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A</a:t>
            </a:r>
            <a:r>
              <a:rPr lang="en-US" sz="2400" baseline="0" dirty="0" smtClean="0"/>
              <a:t> student that is intrinsically motivated will, over time, outperform students that are extrinsically motivated, even if the extrinsically motivated student is smarter.</a:t>
            </a:r>
            <a:endParaRPr lang="en-US" sz="2400" dirty="0"/>
          </a:p>
        </p:txBody>
      </p:sp>
      <p:sp>
        <p:nvSpPr>
          <p:cNvPr id="4" name="Slide Number Placeholder 3"/>
          <p:cNvSpPr>
            <a:spLocks noGrp="1"/>
          </p:cNvSpPr>
          <p:nvPr>
            <p:ph type="sldNum" sz="quarter" idx="12"/>
          </p:nvPr>
        </p:nvSpPr>
        <p:spPr/>
        <p:txBody>
          <a:bodyPr/>
          <a:lstStyle/>
          <a:p>
            <a:fld id="{8578064E-D70C-4501-92B8-36074B71EDB1}"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grades"/>
          <p:cNvPicPr>
            <a:picLocks noChangeAspect="1" noChangeArrowheads="1"/>
          </p:cNvPicPr>
          <p:nvPr/>
        </p:nvPicPr>
        <p:blipFill>
          <a:blip r:embed="rId3" cstate="print"/>
          <a:srcRect/>
          <a:stretch>
            <a:fillRect/>
          </a:stretch>
        </p:blipFill>
        <p:spPr bwMode="auto">
          <a:xfrm>
            <a:off x="1981200" y="285750"/>
            <a:ext cx="5219699" cy="3479800"/>
          </a:xfrm>
          <a:prstGeom prst="rect">
            <a:avLst/>
          </a:prstGeom>
          <a:noFill/>
        </p:spPr>
      </p:pic>
      <p:sp>
        <p:nvSpPr>
          <p:cNvPr id="3" name="Rectangle 2"/>
          <p:cNvSpPr/>
          <p:nvPr/>
        </p:nvSpPr>
        <p:spPr>
          <a:xfrm>
            <a:off x="304800" y="3943350"/>
            <a:ext cx="8359020"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do grades even mean?</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Slide Number Placeholder 1"/>
          <p:cNvSpPr>
            <a:spLocks noGrp="1"/>
          </p:cNvSpPr>
          <p:nvPr>
            <p:ph type="sldNum" sz="quarter" idx="12"/>
          </p:nvPr>
        </p:nvSpPr>
        <p:spPr/>
        <p:txBody>
          <a:bodyPr/>
          <a:lstStyle/>
          <a:p>
            <a:fld id="{8578064E-D70C-4501-92B8-36074B71EDB1}" type="slidenum">
              <a:rPr lang="en-US" smtClean="0"/>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9054" y="369972"/>
            <a:ext cx="1735668" cy="692497"/>
          </a:xfrm>
          <a:prstGeom prst="rect">
            <a:avLst/>
          </a:prstGeom>
          <a:noFill/>
        </p:spPr>
        <p:txBody>
          <a:bodyPr wrap="none" lIns="68580" tIns="34290" rIns="68580" bIns="34290">
            <a:spAutoFit/>
          </a:bodyPr>
          <a:lstStyle/>
          <a:p>
            <a:pPr algn="ctr"/>
            <a:r>
              <a:rPr lang="en-US" sz="4050" dirty="0">
                <a:ln w="0"/>
                <a:effectLst>
                  <a:outerShdw blurRad="38100" dist="19050" dir="2700000" algn="tl" rotWithShape="0">
                    <a:schemeClr val="dk1">
                      <a:alpha val="40000"/>
                    </a:schemeClr>
                  </a:outerShdw>
                </a:effectLst>
              </a:rPr>
              <a:t>Grades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34" y="116752"/>
            <a:ext cx="1509913" cy="1509913"/>
          </a:xfrm>
          <a:prstGeom prst="rect">
            <a:avLst/>
          </a:prstGeom>
        </p:spPr>
      </p:pic>
      <p:sp>
        <p:nvSpPr>
          <p:cNvPr id="7" name="Rounded Rectangle 6"/>
          <p:cNvSpPr/>
          <p:nvPr/>
        </p:nvSpPr>
        <p:spPr>
          <a:xfrm>
            <a:off x="427755" y="1453371"/>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168" y="149914"/>
            <a:ext cx="1303457" cy="1303457"/>
          </a:xfrm>
          <a:prstGeom prst="rect">
            <a:avLst/>
          </a:prstGeom>
        </p:spPr>
      </p:pic>
      <p:sp>
        <p:nvSpPr>
          <p:cNvPr id="9" name="Rounded Rectangle 8"/>
          <p:cNvSpPr/>
          <p:nvPr/>
        </p:nvSpPr>
        <p:spPr>
          <a:xfrm>
            <a:off x="427755" y="2054948"/>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B</a:t>
            </a:r>
          </a:p>
        </p:txBody>
      </p:sp>
      <p:sp>
        <p:nvSpPr>
          <p:cNvPr id="11" name="Rounded Rectangle 10"/>
          <p:cNvSpPr/>
          <p:nvPr/>
        </p:nvSpPr>
        <p:spPr>
          <a:xfrm>
            <a:off x="427755" y="2653166"/>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C</a:t>
            </a:r>
          </a:p>
        </p:txBody>
      </p:sp>
      <p:sp>
        <p:nvSpPr>
          <p:cNvPr id="12" name="Rounded Rectangle 11"/>
          <p:cNvSpPr/>
          <p:nvPr/>
        </p:nvSpPr>
        <p:spPr>
          <a:xfrm>
            <a:off x="427755" y="3251384"/>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D</a:t>
            </a:r>
          </a:p>
        </p:txBody>
      </p:sp>
      <p:sp>
        <p:nvSpPr>
          <p:cNvPr id="13" name="Rounded Rectangle 12"/>
          <p:cNvSpPr/>
          <p:nvPr/>
        </p:nvSpPr>
        <p:spPr>
          <a:xfrm>
            <a:off x="427755" y="3849602"/>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F</a:t>
            </a:r>
          </a:p>
        </p:txBody>
      </p:sp>
      <p:sp>
        <p:nvSpPr>
          <p:cNvPr id="2" name="Right Arrow 1"/>
          <p:cNvSpPr/>
          <p:nvPr/>
        </p:nvSpPr>
        <p:spPr>
          <a:xfrm>
            <a:off x="975740" y="157779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1850398" y="1506905"/>
            <a:ext cx="1524461" cy="548043"/>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dirty="0"/>
              <a:t>Mastery</a:t>
            </a:r>
          </a:p>
        </p:txBody>
      </p:sp>
      <p:sp>
        <p:nvSpPr>
          <p:cNvPr id="16" name="Rounded Rectangle 15"/>
          <p:cNvSpPr/>
          <p:nvPr/>
        </p:nvSpPr>
        <p:spPr>
          <a:xfrm>
            <a:off x="3614262" y="1020952"/>
            <a:ext cx="4159907" cy="980463"/>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Mastery means the student could teach the material.  They don’t just know how, they know what they’re doing and why.</a:t>
            </a:r>
          </a:p>
        </p:txBody>
      </p:sp>
      <p:sp>
        <p:nvSpPr>
          <p:cNvPr id="17" name="Right Arrow 16"/>
          <p:cNvSpPr/>
          <p:nvPr/>
        </p:nvSpPr>
        <p:spPr>
          <a:xfrm>
            <a:off x="975740" y="2202516"/>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1850398" y="2131631"/>
            <a:ext cx="1524461" cy="548043"/>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dirty="0"/>
              <a:t>Fluency</a:t>
            </a:r>
          </a:p>
        </p:txBody>
      </p:sp>
      <p:sp>
        <p:nvSpPr>
          <p:cNvPr id="19" name="Rounded Rectangle 18"/>
          <p:cNvSpPr/>
          <p:nvPr/>
        </p:nvSpPr>
        <p:spPr>
          <a:xfrm>
            <a:off x="3582426" y="1952541"/>
            <a:ext cx="4764482" cy="699855"/>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Fluency means that a student generally knows the material, but has conceptual gaps.</a:t>
            </a:r>
          </a:p>
        </p:txBody>
      </p:sp>
      <p:sp>
        <p:nvSpPr>
          <p:cNvPr id="20" name="Right Arrow 19"/>
          <p:cNvSpPr/>
          <p:nvPr/>
        </p:nvSpPr>
        <p:spPr>
          <a:xfrm>
            <a:off x="975740" y="280197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a:off x="1850398" y="2731085"/>
            <a:ext cx="1524461" cy="548043"/>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75" dirty="0"/>
              <a:t>Proficient</a:t>
            </a:r>
          </a:p>
        </p:txBody>
      </p:sp>
      <p:sp>
        <p:nvSpPr>
          <p:cNvPr id="22" name="Rounded Rectangle 21"/>
          <p:cNvSpPr/>
          <p:nvPr/>
        </p:nvSpPr>
        <p:spPr>
          <a:xfrm>
            <a:off x="3582425" y="2545151"/>
            <a:ext cx="4764482" cy="919912"/>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 proficient student has demonstrated they are prepared to move forward, but perhaps should not specialize in this field.</a:t>
            </a:r>
          </a:p>
        </p:txBody>
      </p:sp>
      <p:sp>
        <p:nvSpPr>
          <p:cNvPr id="23" name="Right Arrow 22"/>
          <p:cNvSpPr/>
          <p:nvPr/>
        </p:nvSpPr>
        <p:spPr>
          <a:xfrm>
            <a:off x="975740" y="340623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1850398" y="3335345"/>
            <a:ext cx="1524461" cy="548043"/>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Not Proficient</a:t>
            </a:r>
          </a:p>
        </p:txBody>
      </p:sp>
      <p:sp>
        <p:nvSpPr>
          <p:cNvPr id="25" name="Rounded Rectangle 24"/>
          <p:cNvSpPr/>
          <p:nvPr/>
        </p:nvSpPr>
        <p:spPr>
          <a:xfrm>
            <a:off x="3582425" y="3477734"/>
            <a:ext cx="4692294" cy="579938"/>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These students need to continue to develop before taking college level material.</a:t>
            </a:r>
          </a:p>
        </p:txBody>
      </p:sp>
      <p:sp>
        <p:nvSpPr>
          <p:cNvPr id="26" name="Right Arrow 25"/>
          <p:cNvSpPr/>
          <p:nvPr/>
        </p:nvSpPr>
        <p:spPr>
          <a:xfrm>
            <a:off x="975740" y="401049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ounded Rectangle 26"/>
          <p:cNvSpPr/>
          <p:nvPr/>
        </p:nvSpPr>
        <p:spPr>
          <a:xfrm>
            <a:off x="1850398" y="3939605"/>
            <a:ext cx="1524461" cy="548043"/>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Developing</a:t>
            </a:r>
          </a:p>
        </p:txBody>
      </p:sp>
      <p:sp>
        <p:nvSpPr>
          <p:cNvPr id="28" name="Rounded Rectangle 27"/>
          <p:cNvSpPr/>
          <p:nvPr/>
        </p:nvSpPr>
        <p:spPr>
          <a:xfrm>
            <a:off x="3582425" y="4081994"/>
            <a:ext cx="4692294" cy="579938"/>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These students have a lot of work ahead.  They can be successful, at a slower pace.</a:t>
            </a:r>
          </a:p>
        </p:txBody>
      </p:sp>
    </p:spTree>
    <p:extLst>
      <p:ext uri="{BB962C8B-B14F-4D97-AF65-F5344CB8AC3E}">
        <p14:creationId xmlns:p14="http://schemas.microsoft.com/office/powerpoint/2010/main" val="37976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7566" y="369972"/>
            <a:ext cx="1618648" cy="692497"/>
          </a:xfrm>
          <a:prstGeom prst="rect">
            <a:avLst/>
          </a:prstGeom>
          <a:noFill/>
        </p:spPr>
        <p:txBody>
          <a:bodyPr wrap="none" lIns="68580" tIns="34290" rIns="68580" bIns="34290">
            <a:spAutoFit/>
          </a:bodyPr>
          <a:lstStyle/>
          <a:p>
            <a:pPr algn="ctr"/>
            <a:r>
              <a:rPr lang="en-US" sz="4050" dirty="0" smtClean="0">
                <a:ln w="0"/>
                <a:effectLst>
                  <a:outerShdw blurRad="38100" dist="19050" dir="2700000" algn="tl" rotWithShape="0">
                    <a:schemeClr val="dk1">
                      <a:alpha val="40000"/>
                    </a:schemeClr>
                  </a:outerShdw>
                </a:effectLst>
              </a:rPr>
              <a:t>Grades</a:t>
            </a:r>
            <a:endParaRPr lang="en-US" sz="4050" dirty="0">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34" y="116752"/>
            <a:ext cx="1509913" cy="1509913"/>
          </a:xfrm>
          <a:prstGeom prst="rect">
            <a:avLst/>
          </a:prstGeom>
        </p:spPr>
      </p:pic>
      <p:sp>
        <p:nvSpPr>
          <p:cNvPr id="7" name="Rounded Rectangle 6"/>
          <p:cNvSpPr/>
          <p:nvPr/>
        </p:nvSpPr>
        <p:spPr>
          <a:xfrm>
            <a:off x="427755" y="1453371"/>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4168" y="149914"/>
            <a:ext cx="1303457" cy="1303457"/>
          </a:xfrm>
          <a:prstGeom prst="rect">
            <a:avLst/>
          </a:prstGeom>
        </p:spPr>
      </p:pic>
      <p:sp>
        <p:nvSpPr>
          <p:cNvPr id="9" name="Rounded Rectangle 8"/>
          <p:cNvSpPr/>
          <p:nvPr/>
        </p:nvSpPr>
        <p:spPr>
          <a:xfrm>
            <a:off x="427755" y="2054948"/>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B</a:t>
            </a:r>
          </a:p>
        </p:txBody>
      </p:sp>
      <p:sp>
        <p:nvSpPr>
          <p:cNvPr id="11" name="Rounded Rectangle 10"/>
          <p:cNvSpPr/>
          <p:nvPr/>
        </p:nvSpPr>
        <p:spPr>
          <a:xfrm>
            <a:off x="427755" y="2653166"/>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C</a:t>
            </a:r>
          </a:p>
        </p:txBody>
      </p:sp>
      <p:sp>
        <p:nvSpPr>
          <p:cNvPr id="12" name="Rounded Rectangle 11"/>
          <p:cNvSpPr/>
          <p:nvPr/>
        </p:nvSpPr>
        <p:spPr>
          <a:xfrm>
            <a:off x="427755" y="3251384"/>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D</a:t>
            </a:r>
          </a:p>
        </p:txBody>
      </p:sp>
      <p:sp>
        <p:nvSpPr>
          <p:cNvPr id="13" name="Rounded Rectangle 12"/>
          <p:cNvSpPr/>
          <p:nvPr/>
        </p:nvSpPr>
        <p:spPr>
          <a:xfrm>
            <a:off x="427755" y="3849602"/>
            <a:ext cx="476435" cy="54804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F</a:t>
            </a:r>
          </a:p>
        </p:txBody>
      </p:sp>
      <p:sp>
        <p:nvSpPr>
          <p:cNvPr id="2" name="Right Arrow 1"/>
          <p:cNvSpPr/>
          <p:nvPr/>
        </p:nvSpPr>
        <p:spPr>
          <a:xfrm>
            <a:off x="975740" y="157779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1850398" y="1506905"/>
            <a:ext cx="1524461" cy="548043"/>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dirty="0"/>
              <a:t>Mastery</a:t>
            </a:r>
          </a:p>
        </p:txBody>
      </p:sp>
      <p:sp>
        <p:nvSpPr>
          <p:cNvPr id="17" name="Right Arrow 16"/>
          <p:cNvSpPr/>
          <p:nvPr/>
        </p:nvSpPr>
        <p:spPr>
          <a:xfrm>
            <a:off x="975740" y="2202516"/>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1850398" y="2131631"/>
            <a:ext cx="1524461" cy="548043"/>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700" dirty="0"/>
              <a:t>Fluency</a:t>
            </a:r>
          </a:p>
        </p:txBody>
      </p:sp>
      <p:sp>
        <p:nvSpPr>
          <p:cNvPr id="20" name="Right Arrow 19"/>
          <p:cNvSpPr/>
          <p:nvPr/>
        </p:nvSpPr>
        <p:spPr>
          <a:xfrm>
            <a:off x="975740" y="280197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a:off x="1850398" y="2731085"/>
            <a:ext cx="1524461" cy="548043"/>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75" dirty="0"/>
              <a:t>Proficient</a:t>
            </a:r>
          </a:p>
        </p:txBody>
      </p:sp>
      <p:sp>
        <p:nvSpPr>
          <p:cNvPr id="23" name="Right Arrow 22"/>
          <p:cNvSpPr/>
          <p:nvPr/>
        </p:nvSpPr>
        <p:spPr>
          <a:xfrm>
            <a:off x="975740" y="340623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1850398" y="3335345"/>
            <a:ext cx="1524461" cy="548043"/>
          </a:xfrm>
          <a:prstGeom prst="round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Not Proficient</a:t>
            </a:r>
          </a:p>
        </p:txBody>
      </p:sp>
      <p:sp>
        <p:nvSpPr>
          <p:cNvPr id="26" name="Right Arrow 25"/>
          <p:cNvSpPr/>
          <p:nvPr/>
        </p:nvSpPr>
        <p:spPr>
          <a:xfrm>
            <a:off x="975740" y="4010491"/>
            <a:ext cx="803108" cy="3747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ounded Rectangle 26"/>
          <p:cNvSpPr/>
          <p:nvPr/>
        </p:nvSpPr>
        <p:spPr>
          <a:xfrm>
            <a:off x="1850398" y="3939605"/>
            <a:ext cx="1524461" cy="548043"/>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Developing</a:t>
            </a:r>
          </a:p>
        </p:txBody>
      </p:sp>
      <p:sp>
        <p:nvSpPr>
          <p:cNvPr id="29" name="Rounded Rectangle 28"/>
          <p:cNvSpPr/>
          <p:nvPr/>
        </p:nvSpPr>
        <p:spPr>
          <a:xfrm>
            <a:off x="3853113" y="1597192"/>
            <a:ext cx="4403558" cy="289045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solidFill>
                  <a:schemeClr val="bg1"/>
                </a:solidFill>
              </a:rPr>
              <a:t>A student is being successful if they resourcefully seek understanding and if, through reflection, they learn from their mistakes. </a:t>
            </a:r>
          </a:p>
        </p:txBody>
      </p:sp>
    </p:spTree>
    <p:extLst>
      <p:ext uri="{BB962C8B-B14F-4D97-AF65-F5344CB8AC3E}">
        <p14:creationId xmlns:p14="http://schemas.microsoft.com/office/powerpoint/2010/main" val="2274047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biggest obstacle"/>
          <p:cNvPicPr>
            <a:picLocks noChangeAspect="1" noChangeArrowheads="1"/>
          </p:cNvPicPr>
          <p:nvPr/>
        </p:nvPicPr>
        <p:blipFill>
          <a:blip r:embed="rId3" cstate="print"/>
          <a:srcRect/>
          <a:stretch>
            <a:fillRect/>
          </a:stretch>
        </p:blipFill>
        <p:spPr bwMode="auto">
          <a:xfrm>
            <a:off x="6019800" y="209550"/>
            <a:ext cx="2700338" cy="1606551"/>
          </a:xfrm>
          <a:prstGeom prst="rect">
            <a:avLst/>
          </a:prstGeom>
          <a:noFill/>
        </p:spPr>
      </p:pic>
      <p:sp>
        <p:nvSpPr>
          <p:cNvPr id="5" name="Rounded Rectangle 4"/>
          <p:cNvSpPr/>
          <p:nvPr/>
        </p:nvSpPr>
        <p:spPr>
          <a:xfrm>
            <a:off x="304800" y="361950"/>
            <a:ext cx="4343400" cy="1828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One of the biggest obstacles to obtaining an education in my classroom is developing student skills.  </a:t>
            </a:r>
            <a:endParaRPr lang="en-US" sz="2800" dirty="0"/>
          </a:p>
        </p:txBody>
      </p:sp>
      <p:sp>
        <p:nvSpPr>
          <p:cNvPr id="6" name="Rounded Rectangle 5"/>
          <p:cNvSpPr/>
          <p:nvPr/>
        </p:nvSpPr>
        <p:spPr>
          <a:xfrm>
            <a:off x="1600200" y="2876550"/>
            <a:ext cx="61722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If at the end of the quarter we’re fighting to get your grade up to passing, we have failed!  </a:t>
            </a:r>
            <a:endParaRPr lang="en-US" sz="2800" dirty="0"/>
          </a:p>
        </p:txBody>
      </p:sp>
      <p:sp>
        <p:nvSpPr>
          <p:cNvPr id="2" name="Slide Number Placeholder 1"/>
          <p:cNvSpPr>
            <a:spLocks noGrp="1"/>
          </p:cNvSpPr>
          <p:nvPr>
            <p:ph type="sldNum" sz="quarter" idx="12"/>
          </p:nvPr>
        </p:nvSpPr>
        <p:spPr/>
        <p:txBody>
          <a:bodyPr/>
          <a:lstStyle/>
          <a:p>
            <a:fld id="{8578064E-D70C-4501-92B8-36074B71EDB1}" type="slidenum">
              <a:rPr lang="en-US" smtClean="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438150"/>
            <a:ext cx="3298083"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Exit Ticket: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ounded Rectangle 2"/>
          <p:cNvSpPr/>
          <p:nvPr/>
        </p:nvSpPr>
        <p:spPr>
          <a:xfrm>
            <a:off x="201241" y="1347987"/>
            <a:ext cx="8839200" cy="33655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How is the view of grades you witnessed today different than how you previous considered grades?</a:t>
            </a:r>
          </a:p>
          <a:p>
            <a:pPr algn="ctr"/>
            <a:endParaRPr lang="en-US" sz="2400" dirty="0"/>
          </a:p>
          <a:p>
            <a:pPr algn="ctr"/>
            <a:r>
              <a:rPr lang="en-US" sz="2400" dirty="0" smtClean="0"/>
              <a:t>How does the motivation to earn good grades get in the way of earning good grades?</a:t>
            </a:r>
            <a:endParaRPr lang="en-US" sz="2400" dirty="0"/>
          </a:p>
        </p:txBody>
      </p:sp>
      <p:sp>
        <p:nvSpPr>
          <p:cNvPr id="4" name="Slide Number Placeholder 3"/>
          <p:cNvSpPr>
            <a:spLocks noGrp="1"/>
          </p:cNvSpPr>
          <p:nvPr>
            <p:ph type="sldNum" sz="quarter" idx="12"/>
          </p:nvPr>
        </p:nvSpPr>
        <p:spPr/>
        <p:txBody>
          <a:bodyPr/>
          <a:lstStyle/>
          <a:p>
            <a:fld id="{8578064E-D70C-4501-92B8-36074B71EDB1}"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1295400" y="590550"/>
            <a:ext cx="5638800" cy="289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 Day 2</a:t>
            </a:r>
            <a:endParaRPr lang="en-US" dirty="0"/>
          </a:p>
        </p:txBody>
      </p:sp>
      <p:sp>
        <p:nvSpPr>
          <p:cNvPr id="3" name="Slide Number Placeholder 2"/>
          <p:cNvSpPr>
            <a:spLocks noGrp="1"/>
          </p:cNvSpPr>
          <p:nvPr>
            <p:ph type="sldNum" sz="quarter" idx="12"/>
          </p:nvPr>
        </p:nvSpPr>
        <p:spPr/>
        <p:txBody>
          <a:bodyPr/>
          <a:lstStyle/>
          <a:p>
            <a:fld id="{8578064E-D70C-4501-92B8-36074B71EDB1}" type="slidenum">
              <a:rPr lang="en-US" smtClean="0"/>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dgerid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1792"/>
            <a:ext cx="3657600" cy="27396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62000" y="285750"/>
            <a:ext cx="5943600" cy="1600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Please be seated and quiet.  Write and answer these questions.</a:t>
            </a:r>
            <a:endParaRPr lang="en-US" sz="3600" dirty="0"/>
          </a:p>
        </p:txBody>
      </p:sp>
      <p:sp>
        <p:nvSpPr>
          <p:cNvPr id="2" name="Slide Number Placeholder 1"/>
          <p:cNvSpPr>
            <a:spLocks noGrp="1"/>
          </p:cNvSpPr>
          <p:nvPr>
            <p:ph type="sldNum" sz="quarter" idx="12"/>
          </p:nvPr>
        </p:nvSpPr>
        <p:spPr/>
        <p:txBody>
          <a:bodyPr/>
          <a:lstStyle/>
          <a:p>
            <a:fld id="{8578064E-D70C-4501-92B8-36074B71EDB1}" type="slidenum">
              <a:rPr lang="en-US" smtClean="0"/>
              <a:t>32</a:t>
            </a:fld>
            <a:endParaRPr lang="en-US"/>
          </a:p>
        </p:txBody>
      </p:sp>
      <p:sp>
        <p:nvSpPr>
          <p:cNvPr id="6" name="Rounded Rectangle 5"/>
          <p:cNvSpPr/>
          <p:nvPr/>
        </p:nvSpPr>
        <p:spPr>
          <a:xfrm>
            <a:off x="609600" y="1962150"/>
            <a:ext cx="8077200" cy="307895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smtClean="0"/>
              <a:t>How is the view of grades you witnessed yesterday different than how you previous considered grades?</a:t>
            </a:r>
          </a:p>
          <a:p>
            <a:pPr algn="ctr"/>
            <a:endParaRPr lang="en-US" sz="2800" dirty="0"/>
          </a:p>
          <a:p>
            <a:pPr algn="ctr"/>
            <a:r>
              <a:rPr lang="en-US" sz="2800" dirty="0" smtClean="0"/>
              <a:t>How does the motivation to earn good grades get in the way of earning good grades?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skills"/>
          <p:cNvPicPr>
            <a:picLocks noChangeAspect="1" noChangeArrowheads="1"/>
          </p:cNvPicPr>
          <p:nvPr/>
        </p:nvPicPr>
        <p:blipFill>
          <a:blip r:embed="rId3" cstate="print"/>
          <a:srcRect/>
          <a:stretch>
            <a:fillRect/>
          </a:stretch>
        </p:blipFill>
        <p:spPr bwMode="auto">
          <a:xfrm>
            <a:off x="2667000" y="285750"/>
            <a:ext cx="3844925" cy="2563813"/>
          </a:xfrm>
          <a:prstGeom prst="rect">
            <a:avLst/>
          </a:prstGeom>
          <a:noFill/>
        </p:spPr>
      </p:pic>
      <p:sp>
        <p:nvSpPr>
          <p:cNvPr id="3" name="Rectangle 2"/>
          <p:cNvSpPr/>
          <p:nvPr/>
        </p:nvSpPr>
        <p:spPr>
          <a:xfrm>
            <a:off x="917813" y="3409950"/>
            <a:ext cx="7079695"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What are student skills?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Slide Number Placeholder 1"/>
          <p:cNvSpPr>
            <a:spLocks noGrp="1"/>
          </p:cNvSpPr>
          <p:nvPr>
            <p:ph type="sldNum" sz="quarter" idx="12"/>
          </p:nvPr>
        </p:nvSpPr>
        <p:spPr/>
        <p:txBody>
          <a:bodyPr/>
          <a:lstStyle/>
          <a:p>
            <a:fld id="{8578064E-D70C-4501-92B8-36074B71EDB1}"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age result for studying">
            <a:hlinkClick r:id="rId3"/>
          </p:cNvPr>
          <p:cNvPicPr>
            <a:picLocks noChangeAspect="1" noChangeArrowheads="1"/>
          </p:cNvPicPr>
          <p:nvPr/>
        </p:nvPicPr>
        <p:blipFill>
          <a:blip r:embed="rId4" cstate="print"/>
          <a:srcRect/>
          <a:stretch>
            <a:fillRect/>
          </a:stretch>
        </p:blipFill>
        <p:spPr bwMode="auto">
          <a:xfrm>
            <a:off x="1676400" y="1581150"/>
            <a:ext cx="5562600" cy="3128963"/>
          </a:xfrm>
          <a:prstGeom prst="rect">
            <a:avLst/>
          </a:prstGeom>
          <a:noFill/>
        </p:spPr>
      </p:pic>
      <p:sp>
        <p:nvSpPr>
          <p:cNvPr id="3" name="Rounded Rectangle 2"/>
          <p:cNvSpPr/>
          <p:nvPr/>
        </p:nvSpPr>
        <p:spPr>
          <a:xfrm>
            <a:off x="1371600" y="209550"/>
            <a:ext cx="6477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 we watch this video… note how many of our study skills were mentioned.  Did the video hit them all, did it mention any we missed?</a:t>
            </a: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6" name="Picture 2" descr="Related image">
            <a:hlinkClick r:id="rId3"/>
          </p:cNvPr>
          <p:cNvPicPr>
            <a:picLocks noChangeAspect="1" noChangeArrowheads="1"/>
          </p:cNvPicPr>
          <p:nvPr/>
        </p:nvPicPr>
        <p:blipFill>
          <a:blip r:embed="rId4" cstate="print"/>
          <a:srcRect/>
          <a:stretch>
            <a:fillRect/>
          </a:stretch>
        </p:blipFill>
        <p:spPr bwMode="auto">
          <a:xfrm>
            <a:off x="990600" y="285750"/>
            <a:ext cx="7026275" cy="4675471"/>
          </a:xfrm>
          <a:prstGeom prst="rect">
            <a:avLst/>
          </a:prstGeom>
          <a:noFill/>
        </p:spPr>
      </p:pic>
      <p:sp>
        <p:nvSpPr>
          <p:cNvPr id="3" name="Rounded Rectangle 2"/>
          <p:cNvSpPr/>
          <p:nvPr/>
        </p:nvSpPr>
        <p:spPr>
          <a:xfrm>
            <a:off x="5791200" y="133350"/>
            <a:ext cx="32004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As we watch this video… note how many of our study skills were mentioned.  Did the video hit them all, did it mention any we missed?</a:t>
            </a: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35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514350"/>
            <a:ext cx="7315200" cy="2057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Student Skills Reference Sheet</a:t>
            </a:r>
            <a:endParaRPr lang="en-US" sz="4000" dirty="0"/>
          </a:p>
        </p:txBody>
      </p:sp>
      <p:sp>
        <p:nvSpPr>
          <p:cNvPr id="3" name="Slide Number Placeholder 2"/>
          <p:cNvSpPr>
            <a:spLocks noGrp="1"/>
          </p:cNvSpPr>
          <p:nvPr>
            <p:ph type="sldNum" sz="quarter" idx="12"/>
          </p:nvPr>
        </p:nvSpPr>
        <p:spPr/>
        <p:txBody>
          <a:bodyPr/>
          <a:lstStyle/>
          <a:p>
            <a:fld id="{8578064E-D70C-4501-92B8-36074B71EDB1}"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biggest obstacle"/>
          <p:cNvPicPr>
            <a:picLocks noChangeAspect="1" noChangeArrowheads="1"/>
          </p:cNvPicPr>
          <p:nvPr/>
        </p:nvPicPr>
        <p:blipFill>
          <a:blip r:embed="rId3" cstate="print"/>
          <a:srcRect/>
          <a:stretch>
            <a:fillRect/>
          </a:stretch>
        </p:blipFill>
        <p:spPr bwMode="auto">
          <a:xfrm>
            <a:off x="6019800" y="209550"/>
            <a:ext cx="2700338" cy="1606551"/>
          </a:xfrm>
          <a:prstGeom prst="rect">
            <a:avLst/>
          </a:prstGeom>
          <a:noFill/>
        </p:spPr>
      </p:pic>
      <p:sp>
        <p:nvSpPr>
          <p:cNvPr id="5" name="Rounded Rectangle 4"/>
          <p:cNvSpPr/>
          <p:nvPr/>
        </p:nvSpPr>
        <p:spPr>
          <a:xfrm>
            <a:off x="304800" y="361950"/>
            <a:ext cx="4343400" cy="1828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t>Do you remember this…does it make more sense now?</a:t>
            </a:r>
            <a:endParaRPr lang="en-US" sz="2800" dirty="0"/>
          </a:p>
        </p:txBody>
      </p:sp>
      <p:sp>
        <p:nvSpPr>
          <p:cNvPr id="6" name="Rounded Rectangle 5"/>
          <p:cNvSpPr/>
          <p:nvPr/>
        </p:nvSpPr>
        <p:spPr>
          <a:xfrm>
            <a:off x="1600200" y="2876550"/>
            <a:ext cx="6172200" cy="182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If at the end of the quarter we’re fighting to get your grade up to passing, we have failed!  </a:t>
            </a:r>
            <a:endParaRPr lang="en-US" sz="2800" dirty="0"/>
          </a:p>
        </p:txBody>
      </p:sp>
      <p:sp>
        <p:nvSpPr>
          <p:cNvPr id="2" name="Slide Number Placeholder 1"/>
          <p:cNvSpPr>
            <a:spLocks noGrp="1"/>
          </p:cNvSpPr>
          <p:nvPr>
            <p:ph type="sldNum" sz="quarter" idx="12"/>
          </p:nvPr>
        </p:nvSpPr>
        <p:spPr/>
        <p:txBody>
          <a:bodyPr/>
          <a:lstStyle/>
          <a:p>
            <a:fld id="{8578064E-D70C-4501-92B8-36074B71EDB1}" type="slidenum">
              <a:rPr lang="en-US" smtClean="0"/>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514350"/>
            <a:ext cx="7315200" cy="2057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Useful</a:t>
            </a:r>
            <a:endParaRPr lang="en-US" sz="4000" dirty="0"/>
          </a:p>
        </p:txBody>
      </p:sp>
      <p:sp>
        <p:nvSpPr>
          <p:cNvPr id="3" name="Slide Number Placeholder 2"/>
          <p:cNvSpPr>
            <a:spLocks noGrp="1"/>
          </p:cNvSpPr>
          <p:nvPr>
            <p:ph type="sldNum" sz="quarter" idx="12"/>
          </p:nvPr>
        </p:nvSpPr>
        <p:spPr/>
        <p:txBody>
          <a:bodyPr/>
          <a:lstStyle/>
          <a:p>
            <a:fld id="{8578064E-D70C-4501-92B8-36074B71EDB1}"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8064E-D70C-4501-92B8-36074B71EDB1}" type="slidenum">
              <a:rPr lang="en-US" smtClean="0"/>
              <a:t>39</a:t>
            </a:fld>
            <a:endParaRPr lang="en-US"/>
          </a:p>
        </p:txBody>
      </p:sp>
      <p:sp>
        <p:nvSpPr>
          <p:cNvPr id="3" name="Rectangle 2"/>
          <p:cNvSpPr/>
          <p:nvPr/>
        </p:nvSpPr>
        <p:spPr>
          <a:xfrm>
            <a:off x="3695798" y="2110085"/>
            <a:ext cx="175240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Day 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13315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Slide Number Placeholder 1"/>
          <p:cNvSpPr>
            <a:spLocks noGrp="1"/>
          </p:cNvSpPr>
          <p:nvPr>
            <p:ph type="sldNum" sz="quarter" idx="12"/>
          </p:nvPr>
        </p:nvSpPr>
        <p:spPr/>
        <p:txBody>
          <a:bodyPr/>
          <a:lstStyle/>
          <a:p>
            <a:fld id="{8578064E-D70C-4501-92B8-36074B71EDB1}" type="slidenum">
              <a:rPr lang="en-US" smtClean="0"/>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208757"/>
            <a:ext cx="7315200" cy="2057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Please get your SMART Goal Sheet.</a:t>
            </a:r>
            <a:endParaRPr lang="en-US" sz="4000" dirty="0"/>
          </a:p>
        </p:txBody>
      </p:sp>
      <p:sp>
        <p:nvSpPr>
          <p:cNvPr id="3" name="Slide Number Placeholder 2"/>
          <p:cNvSpPr>
            <a:spLocks noGrp="1"/>
          </p:cNvSpPr>
          <p:nvPr>
            <p:ph type="sldNum" sz="quarter" idx="12"/>
          </p:nvPr>
        </p:nvSpPr>
        <p:spPr/>
        <p:txBody>
          <a:bodyPr/>
          <a:lstStyle/>
          <a:p>
            <a:fld id="{8578064E-D70C-4501-92B8-36074B71EDB1}" type="slidenum">
              <a:rPr lang="en-US" smtClean="0"/>
              <a:t>40</a:t>
            </a:fld>
            <a:endParaRPr lang="en-US"/>
          </a:p>
        </p:txBody>
      </p:sp>
      <p:sp>
        <p:nvSpPr>
          <p:cNvPr id="4" name="Rounded Rectangle 3"/>
          <p:cNvSpPr/>
          <p:nvPr/>
        </p:nvSpPr>
        <p:spPr>
          <a:xfrm>
            <a:off x="381000" y="2266950"/>
            <a:ext cx="5181600" cy="1905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Make a SMART Goal that focuses on the development of a student skill.</a:t>
            </a:r>
            <a:endParaRPr lang="en-US" sz="3200" dirty="0"/>
          </a:p>
        </p:txBody>
      </p:sp>
      <p:sp>
        <p:nvSpPr>
          <p:cNvPr id="5" name="Rounded Rectangle 4"/>
          <p:cNvSpPr/>
          <p:nvPr/>
        </p:nvSpPr>
        <p:spPr>
          <a:xfrm>
            <a:off x="5562600" y="3225800"/>
            <a:ext cx="3505200" cy="169068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Why focus on student skills?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61950"/>
            <a:ext cx="7315200" cy="2057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Feedback</a:t>
            </a:r>
            <a:endParaRPr lang="en-US" sz="4000" dirty="0"/>
          </a:p>
        </p:txBody>
      </p:sp>
      <p:sp>
        <p:nvSpPr>
          <p:cNvPr id="3" name="Slide Number Placeholder 2"/>
          <p:cNvSpPr>
            <a:spLocks noGrp="1"/>
          </p:cNvSpPr>
          <p:nvPr>
            <p:ph type="sldNum" sz="quarter" idx="12"/>
          </p:nvPr>
        </p:nvSpPr>
        <p:spPr/>
        <p:txBody>
          <a:bodyPr/>
          <a:lstStyle/>
          <a:p>
            <a:fld id="{8578064E-D70C-4501-92B8-36074B71EDB1}" type="slidenum">
              <a:rPr lang="en-US" smtClean="0"/>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26472"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a:xfrm>
            <a:off x="228600" y="1885950"/>
            <a:ext cx="8686800" cy="3200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Responsible </a:t>
            </a:r>
            <a:r>
              <a:rPr lang="en-US" sz="2400" b="1" dirty="0"/>
              <a:t>for themselves, responsive to and respectful of others</a:t>
            </a:r>
            <a:endParaRPr lang="en-US" sz="2400" dirty="0"/>
          </a:p>
          <a:p>
            <a:r>
              <a:rPr lang="en-US" sz="2400" dirty="0" smtClean="0"/>
              <a:t>I want my students to take </a:t>
            </a:r>
            <a:r>
              <a:rPr lang="en-US" sz="2400" dirty="0"/>
              <a:t>ownership of their learning, set targets and insist on intellectual integrity. They </a:t>
            </a:r>
            <a:r>
              <a:rPr lang="en-US" sz="2400" dirty="0" smtClean="0"/>
              <a:t>will be </a:t>
            </a:r>
            <a:r>
              <a:rPr lang="en-US" sz="2400" dirty="0"/>
              <a:t>collaborative and supportive. They </a:t>
            </a:r>
            <a:r>
              <a:rPr lang="en-US" sz="2400" dirty="0" smtClean="0"/>
              <a:t>will understand </a:t>
            </a:r>
            <a:r>
              <a:rPr lang="en-US" sz="2400" dirty="0"/>
              <a:t>that their actions have impacts on others and on the environment. They </a:t>
            </a:r>
            <a:r>
              <a:rPr lang="en-US" sz="2400" dirty="0" smtClean="0"/>
              <a:t>will appreciate </a:t>
            </a:r>
            <a:r>
              <a:rPr lang="en-US" sz="2400" dirty="0"/>
              <a:t>the importance of culture, context and community.</a:t>
            </a:r>
          </a:p>
          <a:p>
            <a:pPr algn="ct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26472"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a:xfrm>
            <a:off x="228600" y="1885950"/>
            <a:ext cx="8686800" cy="3200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t>Innovative </a:t>
            </a:r>
            <a:r>
              <a:rPr lang="en-US" sz="2400" b="1" dirty="0"/>
              <a:t>and equipped for new and future challenges</a:t>
            </a:r>
            <a:endParaRPr lang="en-US" sz="2400" dirty="0"/>
          </a:p>
          <a:p>
            <a:r>
              <a:rPr lang="en-US" sz="2400" dirty="0" smtClean="0"/>
              <a:t>Students </a:t>
            </a:r>
            <a:r>
              <a:rPr lang="en-US" sz="2400" dirty="0"/>
              <a:t>welcome new challenges and meet them resourcefully, creatively and imaginatively. They are capable of applying their knowledge and understanding to solve new and unfamiliar problems. They can adapt flexibly to new situations requiring new ways of thinking.</a:t>
            </a:r>
          </a:p>
          <a:p>
            <a:pPr algn="ct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26472"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a:xfrm>
            <a:off x="228600" y="1885950"/>
            <a:ext cx="86868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400" b="1" dirty="0" smtClean="0"/>
              <a:t>    Confident </a:t>
            </a:r>
            <a:r>
              <a:rPr lang="en-US" sz="2400" b="1" dirty="0"/>
              <a:t>in working with information and ideas – their own and those of others</a:t>
            </a:r>
            <a:endParaRPr lang="en-US" sz="2400" dirty="0"/>
          </a:p>
          <a:p>
            <a:r>
              <a:rPr lang="en-US" sz="2400" dirty="0"/>
              <a:t>Cambridge students are confident, secure in their knowledge, unwilling to take things for granted and ready to take intellectual risks. They are keen to explore and evaluate ideas and arguments in a structured, critical and analytical way. They are able to communicate and defend views and opinions as well as respect those of others.</a:t>
            </a:r>
          </a:p>
          <a:p>
            <a:pPr algn="ct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26472"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a:xfrm>
            <a:off x="228600" y="1885950"/>
            <a:ext cx="8686800" cy="3200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a:t>Engaged intellectually and socially, ready to make a difference</a:t>
            </a:r>
            <a:endParaRPr lang="en-US" sz="2400" dirty="0"/>
          </a:p>
          <a:p>
            <a:r>
              <a:rPr lang="en-US" sz="2400" dirty="0" smtClean="0"/>
              <a:t>Students </a:t>
            </a:r>
            <a:r>
              <a:rPr lang="en-US" sz="2400" dirty="0"/>
              <a:t>are alive with curiosity, embody a spirit of enquiry and want to dig more deeply. They are keen to learn new skills and are receptive to new ideas. They work well independently but also with others. They are equipped to participate constructively in society and the economy – locally, nationally and globally.</a:t>
            </a:r>
          </a:p>
          <a:p>
            <a:pPr algn="ct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26472" y="209550"/>
            <a:ext cx="6529416" cy="1569660"/>
          </a:xfrm>
          <a:prstGeom prst="rect">
            <a:avLst/>
          </a:prstGeom>
          <a:solidFill>
            <a:srgbClr val="FFFF00"/>
          </a:solidFill>
          <a:ln>
            <a:solidFill>
              <a:schemeClr val="tx1"/>
            </a:solidFill>
          </a:ln>
          <a:effectLst/>
          <a:scene3d>
            <a:camera prst="orthographicFront"/>
            <a:lightRig rig="threePt" dir="t"/>
          </a:scene3d>
          <a:sp3d>
            <a:bevelT w="165100" prst="coolSlant"/>
          </a:sp3d>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 Goal:</a:t>
            </a: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 want my students to be Responsible, Innovative,</a:t>
            </a:r>
          </a:p>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Confident, Engaged and Reflective.</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ounded Rectangle 6"/>
          <p:cNvSpPr/>
          <p:nvPr/>
        </p:nvSpPr>
        <p:spPr>
          <a:xfrm>
            <a:off x="228600" y="1885950"/>
            <a:ext cx="8686800" cy="32004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en-US" sz="2400" b="1" dirty="0"/>
              <a:t>Reflective as learners, developing their ability to learn</a:t>
            </a:r>
            <a:endParaRPr lang="en-US" sz="2400" dirty="0"/>
          </a:p>
          <a:p>
            <a:r>
              <a:rPr lang="en-US" sz="2400" dirty="0" smtClean="0"/>
              <a:t>Students understand </a:t>
            </a:r>
            <a:r>
              <a:rPr lang="en-US" sz="2400" dirty="0"/>
              <a:t>themselves as learners. They are concerned with the processes as well as the products of their learning and develop the awareness and strategies to be lifelong learners.</a:t>
            </a:r>
          </a:p>
          <a:p>
            <a:pPr algn="ctr"/>
            <a:endParaRPr lang="en-US" sz="2400" dirty="0"/>
          </a:p>
        </p:txBody>
      </p:sp>
      <p:sp>
        <p:nvSpPr>
          <p:cNvPr id="2" name="Slide Number Placeholder 1"/>
          <p:cNvSpPr>
            <a:spLocks noGrp="1"/>
          </p:cNvSpPr>
          <p:nvPr>
            <p:ph type="sldNum" sz="quarter" idx="12"/>
          </p:nvPr>
        </p:nvSpPr>
        <p:spPr/>
        <p:txBody>
          <a:bodyPr/>
          <a:lstStyle/>
          <a:p>
            <a:fld id="{8578064E-D70C-4501-92B8-36074B71EDB1}" type="slidenum">
              <a:rPr lang="en-US" smtClean="0"/>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4618</TotalTime>
  <Words>1798</Words>
  <Application>Microsoft Office PowerPoint</Application>
  <PresentationFormat>On-screen Show (16:9)</PresentationFormat>
  <Paragraphs>223</Paragraphs>
  <Slides>41</Slides>
  <Notes>27</Notes>
  <HiddenSlides>9</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pbrown</dc:creator>
  <cp:lastModifiedBy>Phillip Brown</cp:lastModifiedBy>
  <cp:revision>60</cp:revision>
  <dcterms:created xsi:type="dcterms:W3CDTF">2019-07-30T18:31:31Z</dcterms:created>
  <dcterms:modified xsi:type="dcterms:W3CDTF">2019-08-09T18:34:42Z</dcterms:modified>
</cp:coreProperties>
</file>