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58" r:id="rId4"/>
    <p:sldId id="259" r:id="rId5"/>
    <p:sldId id="260" r:id="rId6"/>
    <p:sldId id="281" r:id="rId7"/>
    <p:sldId id="284" r:id="rId8"/>
    <p:sldId id="261" r:id="rId9"/>
    <p:sldId id="282" r:id="rId10"/>
    <p:sldId id="285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A16A8-7717-42AE-9CB7-5772BC5E654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45B13-24B9-403D-A313-CF0A7041F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Real, in math is probably not what you’d expect.  So let’s talk about what it means and see if that can shed some light on the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45B13-24B9-403D-A313-CF0A7041FF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Real numbers are numbers that are not imaginary.  Still not clear.  Imaginary numbers are numbers involving the square root of -1.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45B13-24B9-403D-A313-CF0A7041FF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1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Real numbers are numbers that are not imaginary.  Still not clear.  Imaginary numbers are numbers involving the square root of -1.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45B13-24B9-403D-A313-CF0A7041FF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break the real numbers into two categories.  Rational and Irrational.  Rational numbers are fractions, specifically, a ratio of an integer and a natural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45B13-24B9-403D-A313-CF0A7041FF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4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purple box … a rational number is the ratio of two integers.  2.5 is not an integer.  The blue box … sometimes changing fractions is done for reasons other than common denominators.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45B13-24B9-403D-A313-CF0A7041FF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5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5BCE-1CCD-432D-B337-CD3484946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B9523-9785-4F55-94F0-1E9E67044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C45E0-E823-49C4-944F-740CC7CC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5ED0-1DAC-45F9-AC42-E38F06A8B926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37BA6-3467-4F7F-83FF-F19B4AB9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8B3C8-678E-41D3-B047-28BF1EAE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A17F-732B-41F8-BFF6-C0BB08B4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8B69-C5DB-40D0-8632-4D2F36F7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7CD78-4D61-4792-8909-4427B0332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440E9-EF6C-4AC8-9C68-804F51A4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5ED0-1DAC-45F9-AC42-E38F06A8B926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9DE2-1157-4739-88EB-1F76790B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908D9-6FAA-444E-B99C-FDDC1911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A17F-732B-41F8-BFF6-C0BB08B4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B56F6-0E6A-4354-BF91-446455245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EC2DF-5413-4299-9595-A1B2A102E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E5F00-11A3-4C98-BCDA-CA8396E1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5ED0-1DAC-45F9-AC42-E38F06A8B926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F5685-557B-485E-BAF2-F0DF0F02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10565-40C7-4779-9AD7-186B4203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A17F-732B-41F8-BFF6-C0BB08B4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4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CCCF-52C4-464D-99FB-3DECAFD0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E3F5-DA9D-45AF-A36A-7089E61AB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D199C-0C9F-4C9E-B44D-881766C8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5ED0-1DAC-45F9-AC42-E38F06A8B926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CFC6A-0DAF-4CA4-9A93-017CA6E5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63C3F-1619-4A43-8072-74B35F21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A17F-732B-41F8-BFF6-C0BB08B4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6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CC444-3A43-405C-A524-46B730AF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3C2C1-155A-4B6A-970A-7288353A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4B490-09A7-41A2-AB56-43C07AB5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5ED0-1DAC-45F9-AC42-E38F06A8B926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B456B-C2BD-452B-8690-DC943A5F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66376-9A3C-4E6B-A0CA-6C747AA2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A17F-732B-41F8-BFF6-C0BB08B4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9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3E46-C067-4018-821F-2B1E5FB8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8DE21-4689-4F7A-8430-E232F8020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EDFF5-54D1-4E66-82CB-3774A53AA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10453-F38B-4D63-9E7D-1DF047CF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5ED0-1DAC-45F9-AC42-E38F06A8B926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9F75A-125A-4950-8A10-2CDF975B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57063-C3CB-44CB-AC11-90C0C9B0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A17F-732B-41F8-BFF6-C0BB08B4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2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EA47-3B29-4587-896F-ABE5390F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69AEB-877E-4A3B-B738-471B87F5B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E7231-DC23-4967-9D58-77BCDD96E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3C28C-3C5B-48C0-83E2-ABFF4CC6E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17939-6969-4C20-9B6F-3CB2F6A1C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DCECA-FDE8-40B0-A739-17D535A9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5ED0-1DAC-45F9-AC42-E38F06A8B926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5E948-547C-4150-927D-4D3BC156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E347D-0A1E-4C2D-B5AA-78C029FE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A17F-732B-41F8-BFF6-C0BB08B4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4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0C8E-376F-4572-AD68-B001F7F4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41AD0-1349-42D8-8BB4-9FE9A867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5ED0-1DAC-45F9-AC42-E38F06A8B926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794E1-E03F-4579-8BC2-DF8B7AA6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171C8-F758-484F-96F2-9D2335CC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A17F-732B-41F8-BFF6-C0BB08B4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6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8B1C61-E153-43C6-9FE7-CD54BB30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5ED0-1DAC-45F9-AC42-E38F06A8B926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9745C-4042-4B4D-B8EA-96781857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7EB75-BFCF-4EDD-994E-73F54FE2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A17F-732B-41F8-BFF6-C0BB08B4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9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62EC-8466-4DA5-8F73-60F2FCC6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454-0091-42E3-9C6B-4CD3D1774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7D7F7-A63B-48AA-AF02-B82E54004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D0F23-D8EB-471B-A5D2-BD8D26D9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5ED0-1DAC-45F9-AC42-E38F06A8B926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41AA8-1EE6-4B9C-87AA-327BB088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84E59-CEB4-43B7-9759-3D953143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A17F-732B-41F8-BFF6-C0BB08B4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447D-E0C4-4490-A983-96143489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EEED9-9EF6-4592-9FB0-36F0268B0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9AFCE-7E1E-4976-B3E8-947DF5CB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D37DB-BC72-4FDC-8E36-DEDCC458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5ED0-1DAC-45F9-AC42-E38F06A8B926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8A7FA-9790-4A10-93E9-409FF3CF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D2244-A202-4D2B-867E-F637D73B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A17F-732B-41F8-BFF6-C0BB08B4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4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6773D-8DC9-435C-9356-574ED947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54EE5-32B4-4EC4-9D66-01E2C1B3F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163F9-62B4-4908-B6D0-B9493912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55ED0-1DAC-45F9-AC42-E38F06A8B926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20297-2964-49FE-B410-BB246CB3D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9FE66-E8E5-4B31-ACCA-908093D7D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A17F-732B-41F8-BFF6-C0BB08B4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5.wmf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jpeg"/><Relationship Id="rId5" Type="http://schemas.openxmlformats.org/officeDocument/2006/relationships/image" Target="../media/image14.png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9.wmf"/><Relationship Id="rId26" Type="http://schemas.openxmlformats.org/officeDocument/2006/relationships/oleObject" Target="../embeddings/oleObject26.bin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8.svg"/><Relationship Id="rId17" Type="http://schemas.openxmlformats.org/officeDocument/2006/relationships/oleObject" Target="../embeddings/oleObject21.bin"/><Relationship Id="rId25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11" Type="http://schemas.openxmlformats.org/officeDocument/2006/relationships/image" Target="../media/image37.png"/><Relationship Id="rId24" Type="http://schemas.openxmlformats.org/officeDocument/2006/relationships/oleObject" Target="../embeddings/oleObject25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0.bin"/><Relationship Id="rId23" Type="http://schemas.openxmlformats.org/officeDocument/2006/relationships/image" Target="../media/image31.wmf"/><Relationship Id="rId28" Type="http://schemas.openxmlformats.org/officeDocument/2006/relationships/oleObject" Target="../embeddings/oleObject27.bin"/><Relationship Id="rId10" Type="http://schemas.openxmlformats.org/officeDocument/2006/relationships/image" Target="../media/image36.svg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4.wmf"/><Relationship Id="rId9" Type="http://schemas.openxmlformats.org/officeDocument/2006/relationships/image" Target="../media/image35.png"/><Relationship Id="rId14" Type="http://schemas.openxmlformats.org/officeDocument/2006/relationships/image" Target="../media/image27.wmf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5.wmf"/><Relationship Id="rId25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2.wmf"/><Relationship Id="rId24" Type="http://schemas.openxmlformats.org/officeDocument/2006/relationships/oleObject" Target="../embeddings/oleObject38.bin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23" Type="http://schemas.openxmlformats.org/officeDocument/2006/relationships/image" Target="../media/image48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C6CB-B0DD-45BD-B1F0-5714BD3A3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Real Numbers and Their Properties</a:t>
            </a:r>
          </a:p>
        </p:txBody>
      </p:sp>
      <p:pic>
        <p:nvPicPr>
          <p:cNvPr id="18440" name="Picture 8" descr="Image result for real number line">
            <a:extLst>
              <a:ext uri="{FF2B5EF4-FFF2-40B4-BE49-F238E27FC236}">
                <a16:creationId xmlns:a16="http://schemas.microsoft.com/office/drawing/2014/main" id="{18E41B67-B113-42D7-BBA2-EF27D704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29" y="325006"/>
            <a:ext cx="56483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Image result for real number line">
            <a:extLst>
              <a:ext uri="{FF2B5EF4-FFF2-40B4-BE49-F238E27FC236}">
                <a16:creationId xmlns:a16="http://schemas.microsoft.com/office/drawing/2014/main" id="{50045CE5-8DF9-46EF-9DE1-EAEF9B8C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48" y="3509963"/>
            <a:ext cx="4027486" cy="30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CEF6BA-FD84-4C4A-9691-D41EC5B39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503" y="2084388"/>
            <a:ext cx="3945770" cy="3519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414B24-C194-4147-B380-431013C7B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90" y="1963410"/>
            <a:ext cx="3945770" cy="35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5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50FEC9-2546-4AF7-B6E3-AE3468BDC99B}"/>
              </a:ext>
            </a:extLst>
          </p:cNvPr>
          <p:cNvSpPr/>
          <p:nvPr/>
        </p:nvSpPr>
        <p:spPr>
          <a:xfrm>
            <a:off x="295565" y="249816"/>
            <a:ext cx="3417454" cy="18010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Suppose the set of Natural Numbers was finite </a:t>
            </a:r>
          </a:p>
          <a:p>
            <a:pPr algn="ctr"/>
            <a:r>
              <a:rPr lang="en-US" sz="2800" dirty="0"/>
              <a:t>(not infinite).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B4E9F-6682-4CA7-9E6D-E33B303A3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05" y="3338373"/>
            <a:ext cx="3945770" cy="351962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039903-39CF-45FB-8C6D-5622F2ECD0CF}"/>
              </a:ext>
            </a:extLst>
          </p:cNvPr>
          <p:cNvSpPr/>
          <p:nvPr/>
        </p:nvSpPr>
        <p:spPr>
          <a:xfrm>
            <a:off x="228744" y="2437828"/>
            <a:ext cx="3417454" cy="18010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 the largest number and multiply it by itself and you have just found a larger Natural Number.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D456DA-819D-42A1-872F-ADE3058A3322}"/>
              </a:ext>
            </a:extLst>
          </p:cNvPr>
          <p:cNvSpPr/>
          <p:nvPr/>
        </p:nvSpPr>
        <p:spPr>
          <a:xfrm>
            <a:off x="8261766" y="249816"/>
            <a:ext cx="3417454" cy="18010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the integers an infinite set of numbers, too?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84CCDC-043E-4FDA-802A-D4EF2FFE571A}"/>
              </a:ext>
            </a:extLst>
          </p:cNvPr>
          <p:cNvSpPr/>
          <p:nvPr/>
        </p:nvSpPr>
        <p:spPr>
          <a:xfrm>
            <a:off x="8261766" y="2304904"/>
            <a:ext cx="3417454" cy="18010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there the same number of integers and natural numbers?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121B25-539F-436B-B1C9-83A849AFC855}"/>
              </a:ext>
            </a:extLst>
          </p:cNvPr>
          <p:cNvSpPr/>
          <p:nvPr/>
        </p:nvSpPr>
        <p:spPr>
          <a:xfrm>
            <a:off x="4242105" y="1410284"/>
            <a:ext cx="3417454" cy="18010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are different sizes of infinities!</a:t>
            </a:r>
          </a:p>
        </p:txBody>
      </p:sp>
    </p:spTree>
    <p:extLst>
      <p:ext uri="{BB962C8B-B14F-4D97-AF65-F5344CB8AC3E}">
        <p14:creationId xmlns:p14="http://schemas.microsoft.com/office/powerpoint/2010/main" val="133539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753100" y="2579132"/>
            <a:ext cx="4914900" cy="13832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47100" y="2209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big idea:  Division really asks a question.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09801" y="4419600"/>
          <a:ext cx="630237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4419600"/>
                        <a:ext cx="630237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1524000" y="2579132"/>
            <a:ext cx="4229100" cy="188809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b </a:t>
            </a:r>
            <a:r>
              <a:rPr lang="en-US" dirty="0"/>
              <a:t>times what equals </a:t>
            </a:r>
            <a:r>
              <a:rPr lang="en-US" i="1" dirty="0"/>
              <a:t>a</a:t>
            </a:r>
            <a:r>
              <a:rPr lang="en-US" dirty="0"/>
              <a:t>?</a:t>
            </a:r>
            <a:endParaRPr lang="en-US" i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891631" y="5005943"/>
          <a:ext cx="9985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631" y="5005943"/>
                        <a:ext cx="99853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52600" y="6019801"/>
            <a:ext cx="3276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i="1" dirty="0"/>
              <a:t>b</a:t>
            </a:r>
            <a:r>
              <a:rPr lang="en-US" dirty="0"/>
              <a:t> times </a:t>
            </a:r>
            <a:r>
              <a:rPr lang="en-US" i="1" dirty="0"/>
              <a:t>a </a:t>
            </a:r>
            <a:r>
              <a:rPr lang="en-US" dirty="0"/>
              <a:t>equals </a:t>
            </a:r>
            <a:r>
              <a:rPr lang="en-US" i="1" dirty="0"/>
              <a:t>c, </a:t>
            </a:r>
            <a:r>
              <a:rPr lang="en-US" dirty="0"/>
              <a:t>then it must be true that </a:t>
            </a:r>
            <a:r>
              <a:rPr lang="en-US" i="1" dirty="0"/>
              <a:t>b </a:t>
            </a:r>
            <a:r>
              <a:rPr lang="en-US" dirty="0"/>
              <a:t>x </a:t>
            </a:r>
            <a:r>
              <a:rPr lang="en-US" i="1" dirty="0"/>
              <a:t>c = a.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943600" y="2743201"/>
          <a:ext cx="4603750" cy="113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7" imgW="1600200" imgH="393480" progId="Equation.DSMT4">
                  <p:embed/>
                </p:oleObj>
              </mc:Choice>
              <mc:Fallback>
                <p:oleObj name="Equation" r:id="rId7" imgW="160020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1"/>
                        <a:ext cx="4603750" cy="113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5" y="4572001"/>
            <a:ext cx="2929770" cy="2613355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096000" y="3733801"/>
            <a:ext cx="4229100" cy="188809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is true, not because your teacher said so, but </a:t>
            </a:r>
            <a:br>
              <a:rPr lang="en-US" dirty="0"/>
            </a:br>
            <a:r>
              <a:rPr lang="en-US" dirty="0"/>
              <a:t>because 5 x 2 is 10.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6057900" y="3733801"/>
            <a:ext cx="4229100" cy="188809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Don’t think, “Ten divided by five,” think, “Five times what is ten?”</a:t>
            </a:r>
          </a:p>
        </p:txBody>
      </p:sp>
      <p:sp>
        <p:nvSpPr>
          <p:cNvPr id="7" name="Curved Up Arrow 6"/>
          <p:cNvSpPr/>
          <p:nvPr/>
        </p:nvSpPr>
        <p:spPr>
          <a:xfrm rot="20351688">
            <a:off x="2814101" y="5606578"/>
            <a:ext cx="887736" cy="342945"/>
          </a:xfrm>
          <a:prstGeom prst="curved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2582569">
            <a:off x="2800735" y="4506373"/>
            <a:ext cx="887736" cy="342945"/>
          </a:xfrm>
          <a:prstGeom prst="curved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4C58A31-1565-43F6-9B95-38E4EB862572}"/>
              </a:ext>
            </a:extLst>
          </p:cNvPr>
          <p:cNvSpPr/>
          <p:nvPr/>
        </p:nvSpPr>
        <p:spPr>
          <a:xfrm>
            <a:off x="6077527" y="160768"/>
            <a:ext cx="3971637" cy="10474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about zero… is zero rational?</a:t>
            </a:r>
          </a:p>
        </p:txBody>
      </p:sp>
    </p:spTree>
    <p:extLst>
      <p:ext uri="{BB962C8B-B14F-4D97-AF65-F5344CB8AC3E}">
        <p14:creationId xmlns:p14="http://schemas.microsoft.com/office/powerpoint/2010/main" val="4938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  <p:bldP spid="15" grpId="0" animBg="1"/>
      <p:bldP spid="15" grpId="1" animBg="1"/>
      <p:bldP spid="16" grpId="0" animBg="1"/>
      <p:bldP spid="16" grpId="1" animBg="1"/>
      <p:bldP spid="7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753100" y="2579132"/>
            <a:ext cx="4914900" cy="13832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47100" y="2209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big idea:  Division really asks a question.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09801" y="4419600"/>
          <a:ext cx="630237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4419600"/>
                        <a:ext cx="630237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1524000" y="2579132"/>
            <a:ext cx="4229100" cy="188809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Think, “Seven times what is zero?”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895600" y="4951413"/>
          <a:ext cx="99853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5" imgW="241200" imgH="177480" progId="Equation.DSMT4">
                  <p:embed/>
                </p:oleObj>
              </mc:Choice>
              <mc:Fallback>
                <p:oleObj name="Equation" r:id="rId5" imgW="24120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1413"/>
                        <a:ext cx="99853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52600" y="6019800"/>
            <a:ext cx="3276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Seven times zero is zero.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943600" y="2743201"/>
          <a:ext cx="4603750" cy="113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7" imgW="1600200" imgH="393480" progId="Equation.DSMT4">
                  <p:embed/>
                </p:oleObj>
              </mc:Choice>
              <mc:Fallback>
                <p:oleObj name="Equation" r:id="rId7" imgW="160020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1"/>
                        <a:ext cx="4603750" cy="113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5" y="4572001"/>
            <a:ext cx="2929770" cy="2613355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096000" y="3733801"/>
            <a:ext cx="4229100" cy="188809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is true, not because your teacher said so, but </a:t>
            </a:r>
            <a:br>
              <a:rPr lang="en-US" dirty="0"/>
            </a:br>
            <a:r>
              <a:rPr lang="en-US" dirty="0"/>
              <a:t>because 5 x 2 is 10.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6067425" y="3733800"/>
            <a:ext cx="4229100" cy="188809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Think of it as, “Five times what is ten?”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145214" y="2705100"/>
          <a:ext cx="41290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10" imgW="1434960" imgH="393480" progId="Equation.DSMT4">
                  <p:embed/>
                </p:oleObj>
              </mc:Choice>
              <mc:Fallback>
                <p:oleObj name="Equation" r:id="rId10" imgW="14349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4" y="2705100"/>
                        <a:ext cx="4129087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loud Callout 17"/>
          <p:cNvSpPr/>
          <p:nvPr/>
        </p:nvSpPr>
        <p:spPr>
          <a:xfrm>
            <a:off x="6076950" y="3733799"/>
            <a:ext cx="4229100" cy="188809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Zero times everything is zero.   So a zero divided by a number is zero because 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8BE705-18FD-4A85-8341-2DDA02B3996C}"/>
              </a:ext>
            </a:extLst>
          </p:cNvPr>
          <p:cNvSpPr/>
          <p:nvPr/>
        </p:nvSpPr>
        <p:spPr>
          <a:xfrm>
            <a:off x="6077527" y="160768"/>
            <a:ext cx="3971637" cy="10474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about zero… is zero rational?</a:t>
            </a:r>
          </a:p>
        </p:txBody>
      </p:sp>
    </p:spTree>
    <p:extLst>
      <p:ext uri="{BB962C8B-B14F-4D97-AF65-F5344CB8AC3E}">
        <p14:creationId xmlns:p14="http://schemas.microsoft.com/office/powerpoint/2010/main" val="40564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404135" y="152401"/>
            <a:ext cx="6349465" cy="416281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Zero times everything is zero.   So a zero divided by a number is zero because …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This number times what is zero?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229350" y="2743200"/>
          <a:ext cx="4826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9350" y="2743200"/>
                        <a:ext cx="482600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95801"/>
            <a:ext cx="2929770" cy="2613355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 rot="5400000">
            <a:off x="5093056" y="2883256"/>
            <a:ext cx="1320089" cy="990600"/>
          </a:xfrm>
          <a:prstGeom prst="bentUpArrow">
            <a:avLst>
              <a:gd name="adj1" fmla="val 18269"/>
              <a:gd name="adj2" fmla="val 25000"/>
              <a:gd name="adj3" fmla="val 25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4648201"/>
            <a:ext cx="3810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Is there a number times zero that equals something other than zero? </a:t>
            </a:r>
          </a:p>
        </p:txBody>
      </p:sp>
    </p:spTree>
    <p:extLst>
      <p:ext uri="{BB962C8B-B14F-4D97-AF65-F5344CB8AC3E}">
        <p14:creationId xmlns:p14="http://schemas.microsoft.com/office/powerpoint/2010/main" val="29280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228600"/>
            <a:ext cx="8123809" cy="398095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228850" y="4419600"/>
          <a:ext cx="12065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4" imgW="380880" imgH="393480" progId="Equation.DSMT4">
                  <p:embed/>
                </p:oleObj>
              </mc:Choice>
              <mc:Fallback>
                <p:oleObj name="Equation" r:id="rId4" imgW="38088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4419600"/>
                        <a:ext cx="1206500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 Arrow 3"/>
          <p:cNvSpPr/>
          <p:nvPr/>
        </p:nvSpPr>
        <p:spPr>
          <a:xfrm>
            <a:off x="3352800" y="4800600"/>
            <a:ext cx="1371600" cy="533400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4724401"/>
            <a:ext cx="3352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Zero is defined … it means the absence of value.</a:t>
            </a:r>
          </a:p>
        </p:txBody>
      </p:sp>
    </p:spTree>
    <p:extLst>
      <p:ext uri="{BB962C8B-B14F-4D97-AF65-F5344CB8AC3E}">
        <p14:creationId xmlns:p14="http://schemas.microsoft.com/office/powerpoint/2010/main" val="22216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057400" y="457200"/>
          <a:ext cx="9144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203040" imgH="393480" progId="Equation.DSMT4">
                  <p:embed/>
                </p:oleObj>
              </mc:Choice>
              <mc:Fallback>
                <p:oleObj name="Equation" r:id="rId3" imgW="20304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457200"/>
                        <a:ext cx="914400" cy="177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loud Callout 2"/>
          <p:cNvSpPr/>
          <p:nvPr/>
        </p:nvSpPr>
        <p:spPr>
          <a:xfrm>
            <a:off x="3404135" y="152401"/>
            <a:ext cx="6349465" cy="416281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This is asking us, “Zero times what is fifteen?”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95801"/>
            <a:ext cx="2929770" cy="2613355"/>
          </a:xfrm>
          <a:prstGeom prst="rect">
            <a:avLst/>
          </a:prstGeom>
        </p:spPr>
      </p:pic>
      <p:pic>
        <p:nvPicPr>
          <p:cNvPr id="13316" name="Picture 4" descr="Image result for monkey scratching 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3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7FC36-E46C-4709-8CA0-76FD977FC416}"/>
              </a:ext>
            </a:extLst>
          </p:cNvPr>
          <p:cNvSpPr/>
          <p:nvPr/>
        </p:nvSpPr>
        <p:spPr>
          <a:xfrm>
            <a:off x="6077527" y="160768"/>
            <a:ext cx="3971637" cy="10474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are repeating decimals rational?</a:t>
            </a:r>
          </a:p>
        </p:txBody>
      </p:sp>
      <p:pic>
        <p:nvPicPr>
          <p:cNvPr id="3" name="Picture 2" descr="Image result for real number line">
            <a:extLst>
              <a:ext uri="{FF2B5EF4-FFF2-40B4-BE49-F238E27FC236}">
                <a16:creationId xmlns:a16="http://schemas.microsoft.com/office/drawing/2014/main" id="{F38B98A0-43C1-46F4-9A14-77A58188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2" y="1208229"/>
            <a:ext cx="106489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1F27E2-65A6-4FFD-93F7-F7896FB7EBD1}"/>
              </a:ext>
            </a:extLst>
          </p:cNvPr>
          <p:cNvSpPr/>
          <p:nvPr/>
        </p:nvSpPr>
        <p:spPr>
          <a:xfrm>
            <a:off x="6077527" y="160768"/>
            <a:ext cx="3971637" cy="10474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are repeating decimals rational?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CAF5D4-8317-4B5F-AA2D-012502731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468818"/>
              </p:ext>
            </p:extLst>
          </p:nvPr>
        </p:nvGraphicFramePr>
        <p:xfrm>
          <a:off x="200748" y="1417927"/>
          <a:ext cx="17104600" cy="89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7556400" imgH="393480" progId="Equation.DSMT4">
                  <p:embed/>
                </p:oleObj>
              </mc:Choice>
              <mc:Fallback>
                <p:oleObj name="Equation" r:id="rId3" imgW="755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748" y="1417927"/>
                        <a:ext cx="17104600" cy="891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3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1F27E2-65A6-4FFD-93F7-F7896FB7EBD1}"/>
              </a:ext>
            </a:extLst>
          </p:cNvPr>
          <p:cNvSpPr/>
          <p:nvPr/>
        </p:nvSpPr>
        <p:spPr>
          <a:xfrm>
            <a:off x="289286" y="58082"/>
            <a:ext cx="3971637" cy="10474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are repeating decimals rational?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CAF5D4-8317-4B5F-AA2D-012502731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790283"/>
              </p:ext>
            </p:extLst>
          </p:nvPr>
        </p:nvGraphicFramePr>
        <p:xfrm>
          <a:off x="544657" y="1131310"/>
          <a:ext cx="10636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8" name="Equation" r:id="rId3" imgW="469800" imgH="393480" progId="Equation.DSMT4">
                  <p:embed/>
                </p:oleObj>
              </mc:Choice>
              <mc:Fallback>
                <p:oleObj name="Equation" r:id="rId3" imgW="4698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CAF5D4-8317-4B5F-AA2D-012502731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57" y="1131310"/>
                        <a:ext cx="1063625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EE3D52-7487-4D66-8E47-195278F7AEC3}"/>
              </a:ext>
            </a:extLst>
          </p:cNvPr>
          <p:cNvSpPr/>
          <p:nvPr/>
        </p:nvSpPr>
        <p:spPr>
          <a:xfrm>
            <a:off x="4346381" y="83849"/>
            <a:ext cx="3971637" cy="1047461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Let’s look at how this works, to gain some insight.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C5908E9-4833-4D36-B07B-A118C09597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13366"/>
              </p:ext>
            </p:extLst>
          </p:nvPr>
        </p:nvGraphicFramePr>
        <p:xfrm>
          <a:off x="523536" y="2232611"/>
          <a:ext cx="58086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9" name="Equation" r:id="rId5" imgW="2565360" imgH="393480" progId="Equation.DSMT4">
                  <p:embed/>
                </p:oleObj>
              </mc:Choice>
              <mc:Fallback>
                <p:oleObj name="Equation" r:id="rId5" imgW="256536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CAF5D4-8317-4B5F-AA2D-012502731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536" y="2232611"/>
                        <a:ext cx="5808663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7C95F2-641E-4BD5-BA57-A17D22A07225}"/>
              </a:ext>
            </a:extLst>
          </p:cNvPr>
          <p:cNvSpPr/>
          <p:nvPr/>
        </p:nvSpPr>
        <p:spPr>
          <a:xfrm>
            <a:off x="6487379" y="2232611"/>
            <a:ext cx="3971637" cy="1047461"/>
          </a:xfrm>
          <a:prstGeom prst="round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number system is base 10, and decimals are fractions with a denominator that is a power of 10.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571F0A6-F7E7-44BD-B2DC-39D69087E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26611"/>
              </p:ext>
            </p:extLst>
          </p:nvPr>
        </p:nvGraphicFramePr>
        <p:xfrm>
          <a:off x="2820356" y="3133093"/>
          <a:ext cx="10652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C5908E9-4833-4D36-B07B-A118C09597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20356" y="3133093"/>
                        <a:ext cx="1065213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phic 9" descr="Line Arrow: Clockwise curve">
            <a:extLst>
              <a:ext uri="{FF2B5EF4-FFF2-40B4-BE49-F238E27FC236}">
                <a16:creationId xmlns:a16="http://schemas.microsoft.com/office/drawing/2014/main" id="{047C6AB7-C639-45CD-AEEB-EE086AE2A5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4375227">
            <a:off x="2583221" y="3448607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C83198-295C-4556-9F29-C10C04A0C64C}"/>
              </a:ext>
            </a:extLst>
          </p:cNvPr>
          <p:cNvSpPr txBox="1"/>
          <p:nvPr/>
        </p:nvSpPr>
        <p:spPr>
          <a:xfrm>
            <a:off x="2032987" y="4162212"/>
            <a:ext cx="108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tenths</a:t>
            </a:r>
          </a:p>
        </p:txBody>
      </p:sp>
      <p:pic>
        <p:nvPicPr>
          <p:cNvPr id="13" name="Graphic 12" descr="Line Arrow: Straight">
            <a:extLst>
              <a:ext uri="{FF2B5EF4-FFF2-40B4-BE49-F238E27FC236}">
                <a16:creationId xmlns:a16="http://schemas.microsoft.com/office/drawing/2014/main" id="{15CC3C8E-E9D6-47FA-86B0-4792DAB408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2902623" y="3409027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A27C8E-8CD4-4A2C-8B1C-8E354440AB20}"/>
              </a:ext>
            </a:extLst>
          </p:cNvPr>
          <p:cNvSpPr txBox="1"/>
          <p:nvPr/>
        </p:nvSpPr>
        <p:spPr>
          <a:xfrm>
            <a:off x="2820356" y="4317496"/>
            <a:ext cx="130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hundredths</a:t>
            </a:r>
          </a:p>
        </p:txBody>
      </p:sp>
      <p:pic>
        <p:nvPicPr>
          <p:cNvPr id="15" name="Graphic 14" descr="Line Arrow: Clockwise curve">
            <a:extLst>
              <a:ext uri="{FF2B5EF4-FFF2-40B4-BE49-F238E27FC236}">
                <a16:creationId xmlns:a16="http://schemas.microsoft.com/office/drawing/2014/main" id="{711D0F66-D5C5-468A-B1A1-5A61B07F57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486609" flipV="1">
            <a:off x="3414349" y="3345447"/>
            <a:ext cx="914400" cy="11092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C70B75-259B-4801-B6BD-62B5B3D2A659}"/>
              </a:ext>
            </a:extLst>
          </p:cNvPr>
          <p:cNvSpPr txBox="1"/>
          <p:nvPr/>
        </p:nvSpPr>
        <p:spPr>
          <a:xfrm>
            <a:off x="4304960" y="4132830"/>
            <a:ext cx="144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thousandths</a:t>
            </a:r>
          </a:p>
        </p:txBody>
      </p:sp>
      <p:pic>
        <p:nvPicPr>
          <p:cNvPr id="17" name="Graphic 16" descr="Line Arrow: Clockwise curve">
            <a:extLst>
              <a:ext uri="{FF2B5EF4-FFF2-40B4-BE49-F238E27FC236}">
                <a16:creationId xmlns:a16="http://schemas.microsoft.com/office/drawing/2014/main" id="{C59CDC82-3308-4CD0-840A-26B749A1D8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5651994" flipV="1">
            <a:off x="3889181" y="3045851"/>
            <a:ext cx="914400" cy="13128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1174D8-710B-4935-A642-077BFB43506A}"/>
              </a:ext>
            </a:extLst>
          </p:cNvPr>
          <p:cNvSpPr txBox="1"/>
          <p:nvPr/>
        </p:nvSpPr>
        <p:spPr>
          <a:xfrm>
            <a:off x="4884429" y="3501299"/>
            <a:ext cx="187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 thousandths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609DEB8-D4E3-4679-9FC0-EE451622D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481868"/>
              </p:ext>
            </p:extLst>
          </p:nvPr>
        </p:nvGraphicFramePr>
        <p:xfrm>
          <a:off x="2067598" y="4502162"/>
          <a:ext cx="371521" cy="349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Equation" r:id="rId13" imgW="215640" imgH="203040" progId="Equation.DSMT4">
                  <p:embed/>
                </p:oleObj>
              </mc:Choice>
              <mc:Fallback>
                <p:oleObj name="Equation" r:id="rId13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67598" y="4502162"/>
                        <a:ext cx="371521" cy="349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EB05628-42AA-4FB2-AD57-BF6FEE9F7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215930"/>
              </p:ext>
            </p:extLst>
          </p:nvPr>
        </p:nvGraphicFramePr>
        <p:xfrm>
          <a:off x="3155950" y="4543425"/>
          <a:ext cx="3937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Equation" r:id="rId15" imgW="228600" imgH="203040" progId="Equation.DSMT4">
                  <p:embed/>
                </p:oleObj>
              </mc:Choice>
              <mc:Fallback>
                <p:oleObj name="Equation" r:id="rId15" imgW="22860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609DEB8-D4E3-4679-9FC0-EE451622DF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55950" y="4543425"/>
                        <a:ext cx="3937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BC1B85D-9540-4D61-93B2-0B67131A9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705435"/>
              </p:ext>
            </p:extLst>
          </p:nvPr>
        </p:nvGraphicFramePr>
        <p:xfrm>
          <a:off x="4641971" y="4372882"/>
          <a:ext cx="3937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Equation" r:id="rId17" imgW="228600" imgH="203040" progId="Equation.DSMT4">
                  <p:embed/>
                </p:oleObj>
              </mc:Choice>
              <mc:Fallback>
                <p:oleObj name="Equation" r:id="rId17" imgW="22860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EB05628-42AA-4FB2-AD57-BF6FEE9F7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41971" y="4372882"/>
                        <a:ext cx="3937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765BD25-832E-41B2-A1ED-A821ADD41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045922"/>
              </p:ext>
            </p:extLst>
          </p:nvPr>
        </p:nvGraphicFramePr>
        <p:xfrm>
          <a:off x="5546512" y="3757347"/>
          <a:ext cx="3937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4" name="Equation" r:id="rId19" imgW="228600" imgH="203040" progId="Equation.DSMT4">
                  <p:embed/>
                </p:oleObj>
              </mc:Choice>
              <mc:Fallback>
                <p:oleObj name="Equation" r:id="rId19" imgW="22860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BC1B85D-9540-4D61-93B2-0B67131A9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46512" y="3757347"/>
                        <a:ext cx="3937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09EA578-ACB6-47F0-8B95-03FF8E2AE6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32078"/>
              </p:ext>
            </p:extLst>
          </p:nvPr>
        </p:nvGraphicFramePr>
        <p:xfrm>
          <a:off x="2827215" y="3143542"/>
          <a:ext cx="10652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5" name="Equation" r:id="rId21" imgW="469800" imgH="177480" progId="Equation.DSMT4">
                  <p:embed/>
                </p:oleObj>
              </mc:Choice>
              <mc:Fallback>
                <p:oleObj name="Equation" r:id="rId21" imgW="46980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571F0A6-F7E7-44BD-B2DC-39D69087E5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27215" y="3143542"/>
                        <a:ext cx="1065213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F9FA101-121E-46AA-9E8A-B3CB4AF91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53349"/>
              </p:ext>
            </p:extLst>
          </p:nvPr>
        </p:nvGraphicFramePr>
        <p:xfrm>
          <a:off x="5526088" y="3746500"/>
          <a:ext cx="4381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6" name="Equation" r:id="rId22" imgW="253800" imgH="228600" progId="Equation.DSMT4">
                  <p:embed/>
                </p:oleObj>
              </mc:Choice>
              <mc:Fallback>
                <p:oleObj name="Equation" r:id="rId22" imgW="25380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765BD25-832E-41B2-A1ED-A821ADD413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26088" y="3746500"/>
                        <a:ext cx="4381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C816141F-3EE2-4778-B074-DF34132A7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218734"/>
              </p:ext>
            </p:extLst>
          </p:nvPr>
        </p:nvGraphicFramePr>
        <p:xfrm>
          <a:off x="2714671" y="5895975"/>
          <a:ext cx="1019129" cy="52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7" name="Equation" r:id="rId24" imgW="469800" imgH="241200" progId="Equation.DSMT4">
                  <p:embed/>
                </p:oleObj>
              </mc:Choice>
              <mc:Fallback>
                <p:oleObj name="Equation" r:id="rId24" imgW="469800" imgH="2412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BC1B85D-9540-4D61-93B2-0B67131A9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14671" y="5895975"/>
                        <a:ext cx="1019129" cy="52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09089D4-DEEF-4BB7-BF1D-4715FF6E1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1740"/>
              </p:ext>
            </p:extLst>
          </p:nvPr>
        </p:nvGraphicFramePr>
        <p:xfrm>
          <a:off x="2859708" y="5622331"/>
          <a:ext cx="806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8" name="Equation" r:id="rId26" imgW="355320" imgH="177480" progId="Equation.DSMT4">
                  <p:embed/>
                </p:oleObj>
              </mc:Choice>
              <mc:Fallback>
                <p:oleObj name="Equation" r:id="rId26" imgW="35532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09EA578-ACB6-47F0-8B95-03FF8E2AE6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859708" y="5622331"/>
                        <a:ext cx="8064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6951AC2-7BF3-44AD-8277-054410C99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943403"/>
              </p:ext>
            </p:extLst>
          </p:nvPr>
        </p:nvGraphicFramePr>
        <p:xfrm>
          <a:off x="3666158" y="5765707"/>
          <a:ext cx="13239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9" name="Equation" r:id="rId28" imgW="583920" imgH="177480" progId="Equation.DSMT4">
                  <p:embed/>
                </p:oleObj>
              </mc:Choice>
              <mc:Fallback>
                <p:oleObj name="Equation" r:id="rId28" imgW="58392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09EA578-ACB6-47F0-8B95-03FF8E2AE6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666158" y="5765707"/>
                        <a:ext cx="13239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8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00312 0.3460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20013 0.3185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4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FCA0A0-EB44-4CEA-B99C-821F4AE8194A}"/>
              </a:ext>
            </a:extLst>
          </p:cNvPr>
          <p:cNvSpPr/>
          <p:nvPr/>
        </p:nvSpPr>
        <p:spPr>
          <a:xfrm>
            <a:off x="289286" y="58082"/>
            <a:ext cx="3971637" cy="10474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rational numbers work great as decimals.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BBDB7AB-385D-41FB-9A76-3504A88DD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2172"/>
              </p:ext>
            </p:extLst>
          </p:nvPr>
        </p:nvGraphicFramePr>
        <p:xfrm>
          <a:off x="532167" y="1318319"/>
          <a:ext cx="10350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5" name="Equation" r:id="rId4" imgW="457200" imgH="393480" progId="Equation.DSMT4">
                  <p:embed/>
                </p:oleObj>
              </mc:Choice>
              <mc:Fallback>
                <p:oleObj name="Equation" r:id="rId4" imgW="4572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CAF5D4-8317-4B5F-AA2D-012502731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167" y="1318319"/>
                        <a:ext cx="1035050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B68229-FC5E-4117-B791-84464DCBB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318848"/>
              </p:ext>
            </p:extLst>
          </p:nvPr>
        </p:nvGraphicFramePr>
        <p:xfrm>
          <a:off x="1567217" y="1318319"/>
          <a:ext cx="5746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" name="Equation" r:id="rId6" imgW="253800" imgH="393480" progId="Equation.DSMT4">
                  <p:embed/>
                </p:oleObj>
              </mc:Choice>
              <mc:Fallback>
                <p:oleObj name="Equation" r:id="rId6" imgW="2538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BBDB7AB-385D-41FB-9A76-3504A88DD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7217" y="1318319"/>
                        <a:ext cx="57467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5B9C5EF-BFBE-4A96-AA07-4D0893B32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933207"/>
              </p:ext>
            </p:extLst>
          </p:nvPr>
        </p:nvGraphicFramePr>
        <p:xfrm>
          <a:off x="22502" y="1318319"/>
          <a:ext cx="5746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" name="Equation" r:id="rId8" imgW="253800" imgH="393480" progId="Equation.DSMT4">
                  <p:embed/>
                </p:oleObj>
              </mc:Choice>
              <mc:Fallback>
                <p:oleObj name="Equation" r:id="rId8" imgW="2538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0B68229-FC5E-4117-B791-84464DCBB6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502" y="1318319"/>
                        <a:ext cx="57467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EE85FFD-5483-4616-AB73-1AD715A56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765714"/>
              </p:ext>
            </p:extLst>
          </p:nvPr>
        </p:nvGraphicFramePr>
        <p:xfrm>
          <a:off x="289286" y="2492206"/>
          <a:ext cx="977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Equation" r:id="rId10" imgW="431640" imgH="393480" progId="Equation.DSMT4">
                  <p:embed/>
                </p:oleObj>
              </mc:Choice>
              <mc:Fallback>
                <p:oleObj name="Equation" r:id="rId10" imgW="4316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BBDB7AB-385D-41FB-9A76-3504A88DD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9286" y="2492206"/>
                        <a:ext cx="977900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40E56B-518F-443A-BAEE-19E0FB503121}"/>
              </a:ext>
            </a:extLst>
          </p:cNvPr>
          <p:cNvSpPr/>
          <p:nvPr/>
        </p:nvSpPr>
        <p:spPr>
          <a:xfrm>
            <a:off x="1686757" y="2627790"/>
            <a:ext cx="2388093" cy="5770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says, “Four times what is ten?”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19CBF1E-D15C-4F16-AD5B-43D62ECA9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879069"/>
              </p:ext>
            </p:extLst>
          </p:nvPr>
        </p:nvGraphicFramePr>
        <p:xfrm>
          <a:off x="4494421" y="183198"/>
          <a:ext cx="1336768" cy="4046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Equation" r:id="rId12" imgW="469800" imgH="1422360" progId="Equation.DSMT4">
                  <p:embed/>
                </p:oleObj>
              </mc:Choice>
              <mc:Fallback>
                <p:oleObj name="Equation" r:id="rId12" imgW="46980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4421" y="183198"/>
                        <a:ext cx="1336768" cy="4046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7E91960-A92F-467D-A2F8-EEDFA597D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858425"/>
              </p:ext>
            </p:extLst>
          </p:nvPr>
        </p:nvGraphicFramePr>
        <p:xfrm>
          <a:off x="203561" y="3666093"/>
          <a:ext cx="10636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Equation" r:id="rId14" imgW="469800" imgH="177480" progId="Equation.DSMT4">
                  <p:embed/>
                </p:oleObj>
              </mc:Choice>
              <mc:Fallback>
                <p:oleObj name="Equation" r:id="rId14" imgW="46980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EE85FFD-5483-4616-AB73-1AD715A56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3561" y="3666093"/>
                        <a:ext cx="106362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7F51FB-7CC2-4FA4-B6D5-41D9701D0DD5}"/>
              </a:ext>
            </a:extLst>
          </p:cNvPr>
          <p:cNvSpPr/>
          <p:nvPr/>
        </p:nvSpPr>
        <p:spPr>
          <a:xfrm>
            <a:off x="2387736" y="4282510"/>
            <a:ext cx="2673058" cy="88915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Problem is, this isn’t a rational number.  Why?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08B0C09-F8A1-4156-B002-6DE89A197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977575"/>
              </p:ext>
            </p:extLst>
          </p:nvPr>
        </p:nvGraphicFramePr>
        <p:xfrm>
          <a:off x="268288" y="4319588"/>
          <a:ext cx="1149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" name="Equation" r:id="rId16" imgW="507960" imgH="393480" progId="Equation.DSMT4">
                  <p:embed/>
                </p:oleObj>
              </mc:Choice>
              <mc:Fallback>
                <p:oleObj name="Equation" r:id="rId16" imgW="50796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BBDB7AB-385D-41FB-9A76-3504A88DD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8288" y="4319588"/>
                        <a:ext cx="1149350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36A93B5-1BFB-4981-B1E6-F5344C3AA87A}"/>
              </a:ext>
            </a:extLst>
          </p:cNvPr>
          <p:cNvSpPr/>
          <p:nvPr/>
        </p:nvSpPr>
        <p:spPr>
          <a:xfrm>
            <a:off x="3059357" y="5397724"/>
            <a:ext cx="2673058" cy="88915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can we fix it?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F2A9813-5BEC-4E57-9A9E-D69F47744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609332"/>
              </p:ext>
            </p:extLst>
          </p:nvPr>
        </p:nvGraphicFramePr>
        <p:xfrm>
          <a:off x="1417638" y="4322763"/>
          <a:ext cx="5746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2" name="Equation" r:id="rId18" imgW="253800" imgH="393480" progId="Equation.DSMT4">
                  <p:embed/>
                </p:oleObj>
              </mc:Choice>
              <mc:Fallback>
                <p:oleObj name="Equation" r:id="rId18" imgW="2538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0B68229-FC5E-4117-B791-84464DCBB6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17638" y="4322763"/>
                        <a:ext cx="57467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CFE89FD-3814-40AD-A695-D43AAC8B5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659502"/>
              </p:ext>
            </p:extLst>
          </p:nvPr>
        </p:nvGraphicFramePr>
        <p:xfrm>
          <a:off x="203561" y="5528092"/>
          <a:ext cx="2298701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" name="Equation" r:id="rId20" imgW="1015920" imgH="393480" progId="Equation.DSMT4">
                  <p:embed/>
                </p:oleObj>
              </mc:Choice>
              <mc:Fallback>
                <p:oleObj name="Equation" r:id="rId20" imgW="101592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08B0C09-F8A1-4156-B002-6DE89A197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3561" y="5528092"/>
                        <a:ext cx="2298701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7943CE-413E-4FC8-BED8-DF6F3EB7E974}"/>
              </a:ext>
            </a:extLst>
          </p:cNvPr>
          <p:cNvCxnSpPr/>
          <p:nvPr/>
        </p:nvCxnSpPr>
        <p:spPr>
          <a:xfrm>
            <a:off x="6092982" y="58082"/>
            <a:ext cx="0" cy="67999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222728-FEE2-4880-B291-92F1259FC098}"/>
              </a:ext>
            </a:extLst>
          </p:cNvPr>
          <p:cNvSpPr/>
          <p:nvPr/>
        </p:nvSpPr>
        <p:spPr>
          <a:xfrm>
            <a:off x="6354776" y="56846"/>
            <a:ext cx="3971637" cy="10474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rational numbers don’t work great as decimals. 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F1B140E-99E6-4FFA-8BAF-809B38014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67759"/>
              </p:ext>
            </p:extLst>
          </p:nvPr>
        </p:nvGraphicFramePr>
        <p:xfrm>
          <a:off x="6623522" y="1191772"/>
          <a:ext cx="996824" cy="88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" name="Equation" r:id="rId22" imgW="444240" imgH="393480" progId="Equation.DSMT4">
                  <p:embed/>
                </p:oleObj>
              </mc:Choice>
              <mc:Fallback>
                <p:oleObj name="Equation" r:id="rId22" imgW="444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23522" y="1191772"/>
                        <a:ext cx="996824" cy="882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5E33BFC-18DA-4611-ABF3-D10CC4863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146226"/>
              </p:ext>
            </p:extLst>
          </p:nvPr>
        </p:nvGraphicFramePr>
        <p:xfrm>
          <a:off x="6637746" y="2314234"/>
          <a:ext cx="9683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5" name="Equation" r:id="rId24" imgW="431640" imgH="393480" progId="Equation.DSMT4">
                  <p:embed/>
                </p:oleObj>
              </mc:Choice>
              <mc:Fallback>
                <p:oleObj name="Equation" r:id="rId24" imgW="43164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F1B140E-99E6-4FFA-8BAF-809B38014A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637746" y="2314234"/>
                        <a:ext cx="968375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265AA70-134C-4DDB-B209-AE99F9050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809880"/>
              </p:ext>
            </p:extLst>
          </p:nvPr>
        </p:nvGraphicFramePr>
        <p:xfrm>
          <a:off x="10588206" y="56846"/>
          <a:ext cx="1222282" cy="360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6" name="Equation" r:id="rId26" imgW="482400" imgH="1422360" progId="Equation.DSMT4">
                  <p:embed/>
                </p:oleObj>
              </mc:Choice>
              <mc:Fallback>
                <p:oleObj name="Equation" r:id="rId26" imgW="48240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588206" y="56846"/>
                        <a:ext cx="1222282" cy="3602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00EA3-85BD-4F21-A9BD-B9A8FEBD5AB4}"/>
              </a:ext>
            </a:extLst>
          </p:cNvPr>
          <p:cNvSpPr/>
          <p:nvPr/>
        </p:nvSpPr>
        <p:spPr>
          <a:xfrm>
            <a:off x="7903117" y="1931733"/>
            <a:ext cx="2388093" cy="5770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says, “Three times what is ten?”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2D0DE91-7E04-444B-A59E-7865AF705360}"/>
              </a:ext>
            </a:extLst>
          </p:cNvPr>
          <p:cNvSpPr/>
          <p:nvPr/>
        </p:nvSpPr>
        <p:spPr>
          <a:xfrm>
            <a:off x="7738539" y="2891632"/>
            <a:ext cx="2673058" cy="88915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will never stop!  There isn’t an integer times three that is ten!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3CA82F3-8067-4878-AF83-0AE6DB872643}"/>
              </a:ext>
            </a:extLst>
          </p:cNvPr>
          <p:cNvSpPr/>
          <p:nvPr/>
        </p:nvSpPr>
        <p:spPr>
          <a:xfrm>
            <a:off x="6863377" y="4124200"/>
            <a:ext cx="3971637" cy="104746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math is base 10.  This sometimes causes problems rewriting those integers in a ratio with a power of ten.</a:t>
            </a:r>
          </a:p>
        </p:txBody>
      </p:sp>
    </p:spTree>
    <p:extLst>
      <p:ext uri="{BB962C8B-B14F-4D97-AF65-F5344CB8AC3E}">
        <p14:creationId xmlns:p14="http://schemas.microsoft.com/office/powerpoint/2010/main" val="23456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960D-C24B-4446-87C3-E96FDC2D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Line …</a:t>
            </a:r>
          </a:p>
        </p:txBody>
      </p:sp>
      <p:pic>
        <p:nvPicPr>
          <p:cNvPr id="4" name="Picture 8" descr="Image result for real number line">
            <a:extLst>
              <a:ext uri="{FF2B5EF4-FFF2-40B4-BE49-F238E27FC236}">
                <a16:creationId xmlns:a16="http://schemas.microsoft.com/office/drawing/2014/main" id="{863B010C-866C-4ADD-9046-427B9E26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28" y="1690688"/>
            <a:ext cx="56483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5299A1-B499-4D84-B705-909F677FF8BD}"/>
              </a:ext>
            </a:extLst>
          </p:cNvPr>
          <p:cNvSpPr/>
          <p:nvPr/>
        </p:nvSpPr>
        <p:spPr>
          <a:xfrm>
            <a:off x="434110" y="2900219"/>
            <a:ext cx="3417454" cy="18010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is a solid line, without spaces or gaps. However, without one of the types of Real Numbers, the line would be discontinuous (it would have gaps).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92080B-9E8D-4572-A757-A7539387153F}"/>
              </a:ext>
            </a:extLst>
          </p:cNvPr>
          <p:cNvSpPr/>
          <p:nvPr/>
        </p:nvSpPr>
        <p:spPr>
          <a:xfrm>
            <a:off x="8578417" y="2900219"/>
            <a:ext cx="3417454" cy="18010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are a few types of Real Numbers and there are also numbers that are not real.  They are not on the Real Number Line.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3E498-D332-471F-AE91-4966930E4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05" y="3338373"/>
            <a:ext cx="3945770" cy="35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odometer">
            <a:extLst>
              <a:ext uri="{FF2B5EF4-FFF2-40B4-BE49-F238E27FC236}">
                <a16:creationId xmlns:a16="http://schemas.microsoft.com/office/drawing/2014/main" id="{0E196020-0E21-4D30-89E2-5CCFE8D0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85750"/>
            <a:ext cx="68199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7F8F1C-2807-4117-A973-443453A1004B}"/>
              </a:ext>
            </a:extLst>
          </p:cNvPr>
          <p:cNvSpPr txBox="1"/>
          <p:nvPr/>
        </p:nvSpPr>
        <p:spPr>
          <a:xfrm>
            <a:off x="1971675" y="45720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base ten means in math is there are ten numbers, (0 through 9) that fill up space before it “ticks” over to the next space.</a:t>
            </a:r>
          </a:p>
          <a:p>
            <a:endParaRPr lang="en-US" dirty="0"/>
          </a:p>
          <a:p>
            <a:pPr algn="ctr"/>
            <a:r>
              <a:rPr lang="en-US" dirty="0"/>
              <a:t>Our spaces for whole numbers are ones, ten, hundreds, thousands and so on… all powers of ten again.</a:t>
            </a:r>
          </a:p>
        </p:txBody>
      </p:sp>
    </p:spTree>
    <p:extLst>
      <p:ext uri="{BB962C8B-B14F-4D97-AF65-F5344CB8AC3E}">
        <p14:creationId xmlns:p14="http://schemas.microsoft.com/office/powerpoint/2010/main" val="288467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897230-125B-4BEF-896E-CABD17B50D3C}"/>
              </a:ext>
            </a:extLst>
          </p:cNvPr>
          <p:cNvSpPr/>
          <p:nvPr/>
        </p:nvSpPr>
        <p:spPr>
          <a:xfrm>
            <a:off x="289286" y="58082"/>
            <a:ext cx="3971637" cy="10474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are other bases of math that we know.</a:t>
            </a:r>
          </a:p>
        </p:txBody>
      </p:sp>
      <p:pic>
        <p:nvPicPr>
          <p:cNvPr id="16386" name="Picture 2" descr="Image result for time">
            <a:extLst>
              <a:ext uri="{FF2B5EF4-FFF2-40B4-BE49-F238E27FC236}">
                <a16:creationId xmlns:a16="http://schemas.microsoft.com/office/drawing/2014/main" id="{136DB10B-8558-4112-B8C2-8D02069F8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6" y="1343025"/>
            <a:ext cx="581977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measuring tape">
            <a:extLst>
              <a:ext uri="{FF2B5EF4-FFF2-40B4-BE49-F238E27FC236}">
                <a16:creationId xmlns:a16="http://schemas.microsoft.com/office/drawing/2014/main" id="{E8E20224-A94F-49F6-B02C-907180F0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49" y="1438918"/>
            <a:ext cx="3461773" cy="221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C1183A-B906-4717-A765-96ABFFE3D235}"/>
              </a:ext>
            </a:extLst>
          </p:cNvPr>
          <p:cNvSpPr/>
          <p:nvPr/>
        </p:nvSpPr>
        <p:spPr>
          <a:xfrm>
            <a:off x="733425" y="5476875"/>
            <a:ext cx="4191000" cy="1238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Minutes and seconds are base 60 math.</a:t>
            </a:r>
          </a:p>
          <a:p>
            <a:pPr algn="ctr"/>
            <a:r>
              <a:rPr lang="en-US" dirty="0"/>
              <a:t>Hours, though, that’s base 24.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05CF14-C8A4-45C4-98EF-85936BB6D022}"/>
              </a:ext>
            </a:extLst>
          </p:cNvPr>
          <p:cNvSpPr/>
          <p:nvPr/>
        </p:nvSpPr>
        <p:spPr>
          <a:xfrm>
            <a:off x="7019925" y="3829050"/>
            <a:ext cx="4191000" cy="1238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Inches to feet … that’s base 12 math.</a:t>
            </a:r>
          </a:p>
        </p:txBody>
      </p:sp>
    </p:spTree>
    <p:extLst>
      <p:ext uri="{BB962C8B-B14F-4D97-AF65-F5344CB8AC3E}">
        <p14:creationId xmlns:p14="http://schemas.microsoft.com/office/powerpoint/2010/main" val="27919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738C8-8C6F-496C-A0E9-C9E00BDDFADE}"/>
              </a:ext>
            </a:extLst>
          </p:cNvPr>
          <p:cNvSpPr/>
          <p:nvPr/>
        </p:nvSpPr>
        <p:spPr>
          <a:xfrm>
            <a:off x="6715125" y="400050"/>
            <a:ext cx="4191000" cy="1238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had 38 seconds out of a minute and converted that on a calculator, you might just type in 0.38, but you’d be wrong.</a:t>
            </a:r>
          </a:p>
        </p:txBody>
      </p:sp>
      <p:pic>
        <p:nvPicPr>
          <p:cNvPr id="3" name="Picture 2" descr="Image result for time">
            <a:extLst>
              <a:ext uri="{FF2B5EF4-FFF2-40B4-BE49-F238E27FC236}">
                <a16:creationId xmlns:a16="http://schemas.microsoft.com/office/drawing/2014/main" id="{B6CE3355-C0AC-4A0B-A436-13E805A4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6" y="1343025"/>
            <a:ext cx="581977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0A1E18-7539-4493-BD22-99AC4860D4F5}"/>
              </a:ext>
            </a:extLst>
          </p:cNvPr>
          <p:cNvSpPr/>
          <p:nvPr/>
        </p:nvSpPr>
        <p:spPr>
          <a:xfrm>
            <a:off x="6715125" y="1876425"/>
            <a:ext cx="4191000" cy="1238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38 seconds is 0.6333… of a minute!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0.38 of a minute is almost 23 seconds.</a:t>
            </a:r>
          </a:p>
        </p:txBody>
      </p:sp>
    </p:spTree>
    <p:extLst>
      <p:ext uri="{BB962C8B-B14F-4D97-AF65-F5344CB8AC3E}">
        <p14:creationId xmlns:p14="http://schemas.microsoft.com/office/powerpoint/2010/main" val="317233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measuring tape">
            <a:extLst>
              <a:ext uri="{FF2B5EF4-FFF2-40B4-BE49-F238E27FC236}">
                <a16:creationId xmlns:a16="http://schemas.microsoft.com/office/drawing/2014/main" id="{FAA07469-D75D-48F7-861C-FDE4ACC2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676918"/>
            <a:ext cx="3461773" cy="221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44BC8E-A052-4053-938C-1D1E0C43F896}"/>
              </a:ext>
            </a:extLst>
          </p:cNvPr>
          <p:cNvSpPr/>
          <p:nvPr/>
        </p:nvSpPr>
        <p:spPr>
          <a:xfrm>
            <a:off x="5153025" y="519433"/>
            <a:ext cx="4533900" cy="1585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you write 6 inches as a part of a foot in a decimal?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about converting 5’ 8” into a decimal of feet?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EDA37-963D-428B-8F00-DEDC413C1B1E}"/>
              </a:ext>
            </a:extLst>
          </p:cNvPr>
          <p:cNvSpPr txBox="1"/>
          <p:nvPr/>
        </p:nvSpPr>
        <p:spPr>
          <a:xfrm>
            <a:off x="3448050" y="3486150"/>
            <a:ext cx="460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inches is 0.5 of a foot.</a:t>
            </a:r>
          </a:p>
          <a:p>
            <a:endParaRPr lang="en-US" dirty="0"/>
          </a:p>
          <a:p>
            <a:r>
              <a:rPr lang="en-US" dirty="0"/>
              <a:t>and 5’ 8” is 5.66666… feet.</a:t>
            </a:r>
          </a:p>
        </p:txBody>
      </p:sp>
    </p:spTree>
    <p:extLst>
      <p:ext uri="{BB962C8B-B14F-4D97-AF65-F5344CB8AC3E}">
        <p14:creationId xmlns:p14="http://schemas.microsoft.com/office/powerpoint/2010/main" val="156298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E738C8-8C6F-496C-A0E9-C9E00BDDFADE}"/>
              </a:ext>
            </a:extLst>
          </p:cNvPr>
          <p:cNvSpPr/>
          <p:nvPr/>
        </p:nvSpPr>
        <p:spPr>
          <a:xfrm>
            <a:off x="6715125" y="400050"/>
            <a:ext cx="4191000" cy="1238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many hours and minutes is 1.75 hours?</a:t>
            </a:r>
          </a:p>
        </p:txBody>
      </p:sp>
      <p:pic>
        <p:nvPicPr>
          <p:cNvPr id="3" name="Picture 2" descr="Image result for time">
            <a:extLst>
              <a:ext uri="{FF2B5EF4-FFF2-40B4-BE49-F238E27FC236}">
                <a16:creationId xmlns:a16="http://schemas.microsoft.com/office/drawing/2014/main" id="{B6CE3355-C0AC-4A0B-A436-13E805A4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6" y="1343025"/>
            <a:ext cx="581977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AF80E3-8A02-48A9-B942-6B3F388B7AFA}"/>
              </a:ext>
            </a:extLst>
          </p:cNvPr>
          <p:cNvSpPr/>
          <p:nvPr/>
        </p:nvSpPr>
        <p:spPr>
          <a:xfrm>
            <a:off x="6581775" y="2571750"/>
            <a:ext cx="4191000" cy="1238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Well, 0.75 is three fourths…three fourths of an hour is 45 minutes.</a:t>
            </a:r>
          </a:p>
        </p:txBody>
      </p:sp>
    </p:spTree>
    <p:extLst>
      <p:ext uri="{BB962C8B-B14F-4D97-AF65-F5344CB8AC3E}">
        <p14:creationId xmlns:p14="http://schemas.microsoft.com/office/powerpoint/2010/main" val="14780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F6668E-1AF6-4C1D-BB70-72227C4C0902}"/>
              </a:ext>
            </a:extLst>
          </p:cNvPr>
          <p:cNvSpPr/>
          <p:nvPr/>
        </p:nvSpPr>
        <p:spPr>
          <a:xfrm>
            <a:off x="4000500" y="161925"/>
            <a:ext cx="2219325" cy="1447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F5EB5A-0A91-47BC-B78A-E52A9D6E3234}"/>
              </a:ext>
            </a:extLst>
          </p:cNvPr>
          <p:cNvSpPr/>
          <p:nvPr/>
        </p:nvSpPr>
        <p:spPr>
          <a:xfrm>
            <a:off x="728139" y="254000"/>
            <a:ext cx="2753970" cy="101218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about converting repeating decimals into fractions?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45E8577-7B1F-43C6-ADEC-235461240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95695"/>
              </p:ext>
            </p:extLst>
          </p:nvPr>
        </p:nvGraphicFramePr>
        <p:xfrm>
          <a:off x="4124325" y="254000"/>
          <a:ext cx="20320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4325" y="254000"/>
                        <a:ext cx="2032000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D758C9-5842-4CA9-8B3B-40A81E466BBD}"/>
              </a:ext>
            </a:extLst>
          </p:cNvPr>
          <p:cNvSpPr/>
          <p:nvPr/>
        </p:nvSpPr>
        <p:spPr>
          <a:xfrm>
            <a:off x="428624" y="1752599"/>
            <a:ext cx="3124201" cy="12096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don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know what number, as a fraction is , so we will write the unknown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73F6CF8-9811-4694-94D9-D7C4ADEEB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677123"/>
              </p:ext>
            </p:extLst>
          </p:nvPr>
        </p:nvGraphicFramePr>
        <p:xfrm>
          <a:off x="5003895" y="1901824"/>
          <a:ext cx="115243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5" imgW="545760" imgH="215640" progId="Equation.DSMT4">
                  <p:embed/>
                </p:oleObj>
              </mc:Choice>
              <mc:Fallback>
                <p:oleObj name="Equation" r:id="rId5" imgW="5457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3895" y="1901824"/>
                        <a:ext cx="115243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EEE5AE3-AACC-4E8A-99F8-D015E49B0CFC}"/>
              </a:ext>
            </a:extLst>
          </p:cNvPr>
          <p:cNvSpPr txBox="1"/>
          <p:nvPr/>
        </p:nvSpPr>
        <p:spPr>
          <a:xfrm>
            <a:off x="523875" y="3438525"/>
            <a:ext cx="3248025" cy="189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E8F64-346C-44AF-AADF-B9B7E30C3462}"/>
              </a:ext>
            </a:extLst>
          </p:cNvPr>
          <p:cNvSpPr txBox="1"/>
          <p:nvPr/>
        </p:nvSpPr>
        <p:spPr>
          <a:xfrm>
            <a:off x="523875" y="3886200"/>
            <a:ext cx="5448300" cy="247760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is repeating after the hundredths place, we will multiply both sides of the equation by 100.</a:t>
            </a:r>
            <a:b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11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(note, for 0.333333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would multiply by 10, since the decimal repeats after the 10ths place, but we would multiply 0.457457457457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1,000 since it repeats after the thousandths place.)</a:t>
            </a:r>
            <a:endParaRPr lang="en-US" altLang="en-US" sz="3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0549912-4EB2-49EE-9197-5268BB1D6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741262"/>
              </p:ext>
            </p:extLst>
          </p:nvPr>
        </p:nvGraphicFramePr>
        <p:xfrm>
          <a:off x="6146895" y="1999457"/>
          <a:ext cx="7493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73F6CF8-9811-4694-94D9-D7C4ADEEB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46895" y="1999457"/>
                        <a:ext cx="74930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1F9CFF6-09AD-4057-871C-2554DB125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507484"/>
              </p:ext>
            </p:extLst>
          </p:nvPr>
        </p:nvGraphicFramePr>
        <p:xfrm>
          <a:off x="4321175" y="1955799"/>
          <a:ext cx="7493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0549912-4EB2-49EE-9197-5268BB1D69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21175" y="1955799"/>
                        <a:ext cx="74930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8D2336A-28F1-401D-883F-C2372FA5B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25556"/>
              </p:ext>
            </p:extLst>
          </p:nvPr>
        </p:nvGraphicFramePr>
        <p:xfrm>
          <a:off x="4567238" y="2555875"/>
          <a:ext cx="17684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11" imgW="838080" imgH="215640" progId="Equation.DSMT4">
                  <p:embed/>
                </p:oleObj>
              </mc:Choice>
              <mc:Fallback>
                <p:oleObj name="Equation" r:id="rId11" imgW="83808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73F6CF8-9811-4694-94D9-D7C4ADEEB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67238" y="2555875"/>
                        <a:ext cx="1768475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D88ADF15-E88A-460F-B8BD-F940DC44D46F}"/>
              </a:ext>
            </a:extLst>
          </p:cNvPr>
          <p:cNvSpPr/>
          <p:nvPr/>
        </p:nvSpPr>
        <p:spPr>
          <a:xfrm>
            <a:off x="7753350" y="147498"/>
            <a:ext cx="394335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following step is done by a procedure learned with solving systems of equations, which will be covered later. (In fact, this procedure would be a great topic to review when systems of equations is learned.)</a:t>
            </a: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2D89B6-0DCA-4871-8970-B2D285D0E681}"/>
              </a:ext>
            </a:extLst>
          </p:cNvPr>
          <p:cNvSpPr/>
          <p:nvPr/>
        </p:nvSpPr>
        <p:spPr>
          <a:xfrm>
            <a:off x="8388496" y="1999457"/>
            <a:ext cx="2673058" cy="88915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Subtract Equation 1 from Equation 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41554-6D02-4A9A-88E7-30DD74AE12C7}"/>
              </a:ext>
            </a:extLst>
          </p:cNvPr>
          <p:cNvSpPr txBox="1"/>
          <p:nvPr/>
        </p:nvSpPr>
        <p:spPr>
          <a:xfrm>
            <a:off x="4279853" y="1650485"/>
            <a:ext cx="132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Equation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CFC306-4457-4C96-BA64-FA14A0D8ABF5}"/>
              </a:ext>
            </a:extLst>
          </p:cNvPr>
          <p:cNvSpPr txBox="1"/>
          <p:nvPr/>
        </p:nvSpPr>
        <p:spPr>
          <a:xfrm>
            <a:off x="4210844" y="2354538"/>
            <a:ext cx="132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Equation 2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2D7A6AA-F710-4E4A-B595-6C2BCDCEAA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17058"/>
              </p:ext>
            </p:extLst>
          </p:nvPr>
        </p:nvGraphicFramePr>
        <p:xfrm>
          <a:off x="8732837" y="2979057"/>
          <a:ext cx="1984375" cy="181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13" imgW="888840" imgH="812520" progId="Equation.DSMT4">
                  <p:embed/>
                </p:oleObj>
              </mc:Choice>
              <mc:Fallback>
                <p:oleObj name="Equation" r:id="rId13" imgW="8888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32837" y="2979057"/>
                        <a:ext cx="1984375" cy="1814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91EB432-375D-4495-BA31-6A3B635840EC}"/>
              </a:ext>
            </a:extLst>
          </p:cNvPr>
          <p:cNvSpPr/>
          <p:nvPr/>
        </p:nvSpPr>
        <p:spPr>
          <a:xfrm>
            <a:off x="6015977" y="3497111"/>
            <a:ext cx="2673058" cy="8891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Solve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A6C0B1E-D970-460B-AFCD-87EECB0CF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736022"/>
              </p:ext>
            </p:extLst>
          </p:nvPr>
        </p:nvGraphicFramePr>
        <p:xfrm>
          <a:off x="9005888" y="5125000"/>
          <a:ext cx="10207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15" imgW="457200" imgH="393480" progId="Equation.DSMT4">
                  <p:embed/>
                </p:oleObj>
              </mc:Choice>
              <mc:Fallback>
                <p:oleObj name="Equation" r:id="rId15" imgW="45720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2D7A6AA-F710-4E4A-B595-6C2BCDCEA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05888" y="5125000"/>
                        <a:ext cx="1020762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5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1" grpId="0" animBg="1"/>
      <p:bldP spid="22" grpId="0" animBg="1"/>
      <p:bldP spid="23" grpId="0"/>
      <p:bldP spid="24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hanks for wa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66" y="76200"/>
            <a:ext cx="5105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5083" y="3103033"/>
            <a:ext cx="3386666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116053"/>
            <a:ext cx="2929770" cy="2613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5" y="104776"/>
            <a:ext cx="2929770" cy="2613355"/>
          </a:xfrm>
          <a:prstGeom prst="rect">
            <a:avLst/>
          </a:prstGeom>
        </p:spPr>
      </p:pic>
      <p:pic>
        <p:nvPicPr>
          <p:cNvPr id="7172" name="Picture 4" descr="Image result for click li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438401"/>
            <a:ext cx="2253191" cy="225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90972" y="5748866"/>
            <a:ext cx="9581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Thebeardedmathman.com</a:t>
            </a:r>
          </a:p>
        </p:txBody>
      </p:sp>
    </p:spTree>
    <p:extLst>
      <p:ext uri="{BB962C8B-B14F-4D97-AF65-F5344CB8AC3E}">
        <p14:creationId xmlns:p14="http://schemas.microsoft.com/office/powerpoint/2010/main" val="262894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C877C3-67AE-4175-B7CF-D502464E425F}"/>
              </a:ext>
            </a:extLst>
          </p:cNvPr>
          <p:cNvSpPr/>
          <p:nvPr/>
        </p:nvSpPr>
        <p:spPr>
          <a:xfrm>
            <a:off x="7965474" y="2758328"/>
            <a:ext cx="1642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REAL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40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C877C3-67AE-4175-B7CF-D502464E425F}"/>
              </a:ext>
            </a:extLst>
          </p:cNvPr>
          <p:cNvSpPr/>
          <p:nvPr/>
        </p:nvSpPr>
        <p:spPr>
          <a:xfrm>
            <a:off x="7965474" y="2758328"/>
            <a:ext cx="1642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REAL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lamp cartoon">
            <a:extLst>
              <a:ext uri="{FF2B5EF4-FFF2-40B4-BE49-F238E27FC236}">
                <a16:creationId xmlns:a16="http://schemas.microsoft.com/office/drawing/2014/main" id="{1BA167D5-859D-4521-9FBF-6E257989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8615" y="1162050"/>
            <a:ext cx="349567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18805-C223-456A-8AF9-B54600287E00}"/>
              </a:ext>
            </a:extLst>
          </p:cNvPr>
          <p:cNvSpPr txBox="1"/>
          <p:nvPr/>
        </p:nvSpPr>
        <p:spPr>
          <a:xfrm>
            <a:off x="489098" y="542260"/>
            <a:ext cx="288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Real numbers are numbers that are not imaginary.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EC8D6-FA1F-43A1-A958-CEA649407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63" y="1996846"/>
            <a:ext cx="3363654" cy="24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C877C3-67AE-4175-B7CF-D502464E425F}"/>
              </a:ext>
            </a:extLst>
          </p:cNvPr>
          <p:cNvSpPr/>
          <p:nvPr/>
        </p:nvSpPr>
        <p:spPr>
          <a:xfrm>
            <a:off x="7965474" y="2758328"/>
            <a:ext cx="1642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REAL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lamp cartoon">
            <a:extLst>
              <a:ext uri="{FF2B5EF4-FFF2-40B4-BE49-F238E27FC236}">
                <a16:creationId xmlns:a16="http://schemas.microsoft.com/office/drawing/2014/main" id="{1BA167D5-859D-4521-9FBF-6E257989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8615" y="1162050"/>
            <a:ext cx="349567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18805-C223-456A-8AF9-B54600287E00}"/>
              </a:ext>
            </a:extLst>
          </p:cNvPr>
          <p:cNvSpPr txBox="1"/>
          <p:nvPr/>
        </p:nvSpPr>
        <p:spPr>
          <a:xfrm>
            <a:off x="489098" y="542260"/>
            <a:ext cx="288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Real numbers are numbers that are not imaginary.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EC8D6-FA1F-43A1-A958-CEA649407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63" y="1996846"/>
            <a:ext cx="3363654" cy="24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960D-C24B-4446-87C3-E96FDC2D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Real Numbers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5299A1-B499-4D84-B705-909F677FF8BD}"/>
              </a:ext>
            </a:extLst>
          </p:cNvPr>
          <p:cNvSpPr/>
          <p:nvPr/>
        </p:nvSpPr>
        <p:spPr>
          <a:xfrm>
            <a:off x="443347" y="1500338"/>
            <a:ext cx="3417454" cy="18010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 </a:t>
            </a:r>
            <a:r>
              <a:rPr lang="en-US" dirty="0"/>
              <a:t>are real numbers, would it be true that:</a:t>
            </a:r>
          </a:p>
          <a:p>
            <a:pPr algn="ctr"/>
            <a:r>
              <a:rPr lang="en-US" i="1" dirty="0"/>
              <a:t>a </a:t>
            </a:r>
            <a:r>
              <a:rPr lang="en-US" dirty="0"/>
              <a:t>+</a:t>
            </a:r>
            <a:r>
              <a:rPr lang="en-US" i="1" dirty="0"/>
              <a:t> b = b </a:t>
            </a:r>
            <a:r>
              <a:rPr lang="en-US" dirty="0"/>
              <a:t>+</a:t>
            </a:r>
            <a:r>
              <a:rPr lang="en-US" i="1" dirty="0"/>
              <a:t> a</a:t>
            </a:r>
            <a:r>
              <a:rPr lang="en-US" dirty="0"/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92080B-9E8D-4572-A757-A7539387153F}"/>
              </a:ext>
            </a:extLst>
          </p:cNvPr>
          <p:cNvSpPr/>
          <p:nvPr/>
        </p:nvSpPr>
        <p:spPr>
          <a:xfrm>
            <a:off x="443347" y="3463637"/>
            <a:ext cx="3417454" cy="18010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the were negative numbers?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3E498-D332-471F-AE91-4966930E4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05" y="3338373"/>
            <a:ext cx="3945770" cy="351962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F472C3-9C10-4171-9AA9-5CDAE4B6B038}"/>
              </a:ext>
            </a:extLst>
          </p:cNvPr>
          <p:cNvSpPr/>
          <p:nvPr/>
        </p:nvSpPr>
        <p:spPr>
          <a:xfrm>
            <a:off x="8104748" y="1283285"/>
            <a:ext cx="3417454" cy="18010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 </a:t>
            </a:r>
            <a:r>
              <a:rPr lang="en-US" dirty="0"/>
              <a:t>are real numbers, would it be true that:</a:t>
            </a:r>
          </a:p>
          <a:p>
            <a:pPr algn="ctr"/>
            <a:r>
              <a:rPr lang="en-US" i="1" dirty="0"/>
              <a:t>a </a:t>
            </a:r>
            <a:r>
              <a:rPr lang="en-US" dirty="0"/>
              <a:t>– </a:t>
            </a:r>
            <a:r>
              <a:rPr lang="en-US" i="1" dirty="0"/>
              <a:t>b = b – a</a:t>
            </a:r>
            <a:r>
              <a:rPr lang="en-US" dirty="0"/>
              <a:t>?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67EDA4-B11B-4898-B83F-E59AC435638D}"/>
              </a:ext>
            </a:extLst>
          </p:cNvPr>
          <p:cNvSpPr/>
          <p:nvPr/>
        </p:nvSpPr>
        <p:spPr>
          <a:xfrm>
            <a:off x="8104748" y="3338373"/>
            <a:ext cx="3417454" cy="18010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this work with multiplication and division, too?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DDA38E-60A5-432C-B37E-7EBD95F31C2B}"/>
              </a:ext>
            </a:extLst>
          </p:cNvPr>
          <p:cNvSpPr/>
          <p:nvPr/>
        </p:nvSpPr>
        <p:spPr>
          <a:xfrm>
            <a:off x="4242105" y="1410284"/>
            <a:ext cx="3417454" cy="18010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i="1" dirty="0"/>
              <a:t>Commutative Property</a:t>
            </a:r>
            <a:r>
              <a:rPr lang="en-US" dirty="0"/>
              <a:t> says the order in which you add or multiply does not change the value.</a:t>
            </a:r>
          </a:p>
        </p:txBody>
      </p:sp>
    </p:spTree>
    <p:extLst>
      <p:ext uri="{BB962C8B-B14F-4D97-AF65-F5344CB8AC3E}">
        <p14:creationId xmlns:p14="http://schemas.microsoft.com/office/powerpoint/2010/main" val="164773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960D-C24B-4446-87C3-E96FDC2D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Real Numbers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5299A1-B499-4D84-B705-909F677FF8BD}"/>
              </a:ext>
            </a:extLst>
          </p:cNvPr>
          <p:cNvSpPr/>
          <p:nvPr/>
        </p:nvSpPr>
        <p:spPr>
          <a:xfrm>
            <a:off x="443347" y="1500338"/>
            <a:ext cx="3417454" cy="18010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 </a:t>
            </a:r>
            <a:r>
              <a:rPr lang="en-US" dirty="0"/>
              <a:t>and </a:t>
            </a:r>
            <a:r>
              <a:rPr lang="en-US" i="1" dirty="0"/>
              <a:t> c </a:t>
            </a:r>
            <a:r>
              <a:rPr lang="en-US" dirty="0"/>
              <a:t>are real numbers, would it be true that: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a </a:t>
            </a:r>
            <a:r>
              <a:rPr lang="en-US" dirty="0"/>
              <a:t>+</a:t>
            </a:r>
            <a:r>
              <a:rPr lang="en-US" i="1" dirty="0"/>
              <a:t> b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c = a </a:t>
            </a:r>
            <a:r>
              <a:rPr lang="en-US" dirty="0"/>
              <a:t>+ (</a:t>
            </a:r>
            <a:r>
              <a:rPr lang="en-US" i="1" dirty="0"/>
              <a:t>b </a:t>
            </a:r>
            <a:r>
              <a:rPr lang="en-US" dirty="0"/>
              <a:t>+ </a:t>
            </a:r>
            <a:r>
              <a:rPr lang="en-US" i="1" dirty="0"/>
              <a:t>c</a:t>
            </a:r>
            <a:r>
              <a:rPr lang="en-US" dirty="0"/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92080B-9E8D-4572-A757-A7539387153F}"/>
              </a:ext>
            </a:extLst>
          </p:cNvPr>
          <p:cNvSpPr/>
          <p:nvPr/>
        </p:nvSpPr>
        <p:spPr>
          <a:xfrm>
            <a:off x="443347" y="3463637"/>
            <a:ext cx="3417454" cy="18010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Would this work for multiplication?</a:t>
            </a:r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3E498-D332-471F-AE91-4966930E4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05" y="3338373"/>
            <a:ext cx="3945770" cy="351962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F472C3-9C10-4171-9AA9-5CDAE4B6B038}"/>
              </a:ext>
            </a:extLst>
          </p:cNvPr>
          <p:cNvSpPr/>
          <p:nvPr/>
        </p:nvSpPr>
        <p:spPr>
          <a:xfrm>
            <a:off x="8104748" y="1283285"/>
            <a:ext cx="3417454" cy="18010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about subtraction?</a:t>
            </a:r>
          </a:p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67EDA4-B11B-4898-B83F-E59AC435638D}"/>
              </a:ext>
            </a:extLst>
          </p:cNvPr>
          <p:cNvSpPr/>
          <p:nvPr/>
        </p:nvSpPr>
        <p:spPr>
          <a:xfrm>
            <a:off x="8144003" y="3338373"/>
            <a:ext cx="3417454" cy="18010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DDA38E-60A5-432C-B37E-7EBD95F31C2B}"/>
              </a:ext>
            </a:extLst>
          </p:cNvPr>
          <p:cNvSpPr/>
          <p:nvPr/>
        </p:nvSpPr>
        <p:spPr>
          <a:xfrm>
            <a:off x="4242105" y="1410284"/>
            <a:ext cx="3417454" cy="18010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i="1" dirty="0"/>
              <a:t>Associative Property</a:t>
            </a:r>
            <a:r>
              <a:rPr lang="en-US" dirty="0"/>
              <a:t> says the way in which you group addition or multiply does not change the value.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82E97BC-BBD6-49B3-ACEA-6D3A9C4D8C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442559"/>
              </p:ext>
            </p:extLst>
          </p:nvPr>
        </p:nvGraphicFramePr>
        <p:xfrm>
          <a:off x="1099705" y="4554249"/>
          <a:ext cx="2229996" cy="47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4" imgW="1180800" imgH="253800" progId="Equation.DSMT4">
                  <p:embed/>
                </p:oleObj>
              </mc:Choice>
              <mc:Fallback>
                <p:oleObj name="Equation" r:id="rId4" imgW="1180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9705" y="4554249"/>
                        <a:ext cx="2229996" cy="47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74AA145-5CAD-44AC-B5C0-00B8F3E93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38796"/>
              </p:ext>
            </p:extLst>
          </p:nvPr>
        </p:nvGraphicFramePr>
        <p:xfrm>
          <a:off x="8369300" y="2338388"/>
          <a:ext cx="2662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6" imgW="1409400" imgH="253800" progId="Equation.DSMT4">
                  <p:embed/>
                </p:oleObj>
              </mc:Choice>
              <mc:Fallback>
                <p:oleObj name="Equation" r:id="rId6" imgW="140940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82E97BC-BBD6-49B3-ACEA-6D3A9C4D8C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69300" y="2338388"/>
                        <a:ext cx="26622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5C32E2C-DDB1-4F1F-B452-0627C0FFE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160169"/>
              </p:ext>
            </p:extLst>
          </p:nvPr>
        </p:nvGraphicFramePr>
        <p:xfrm>
          <a:off x="8442326" y="3463637"/>
          <a:ext cx="2589212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8" imgW="1371600" imgH="698400" progId="Equation.DSMT4">
                  <p:embed/>
                </p:oleObj>
              </mc:Choice>
              <mc:Fallback>
                <p:oleObj name="Equation" r:id="rId8" imgW="1371600" imgH="698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74AA145-5CAD-44AC-B5C0-00B8F3E93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42326" y="3463637"/>
                        <a:ext cx="2589212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1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al number line">
            <a:extLst>
              <a:ext uri="{FF2B5EF4-FFF2-40B4-BE49-F238E27FC236}">
                <a16:creationId xmlns:a16="http://schemas.microsoft.com/office/drawing/2014/main" id="{9F6CA073-ABDC-4995-85E2-1E643C2A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2" y="1208229"/>
            <a:ext cx="106489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AC0EDE-AE6E-4D9A-BCDA-6F9717292469}"/>
              </a:ext>
            </a:extLst>
          </p:cNvPr>
          <p:cNvSpPr/>
          <p:nvPr/>
        </p:nvSpPr>
        <p:spPr>
          <a:xfrm>
            <a:off x="230909" y="267855"/>
            <a:ext cx="4156364" cy="10806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6EB6B17-EF73-48BA-8BA8-0C6DFFA01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84125"/>
              </p:ext>
            </p:extLst>
          </p:nvPr>
        </p:nvGraphicFramePr>
        <p:xfrm>
          <a:off x="288132" y="342809"/>
          <a:ext cx="4016014" cy="97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1625400" imgH="393480" progId="Equation.DSMT4">
                  <p:embed/>
                </p:oleObj>
              </mc:Choice>
              <mc:Fallback>
                <p:oleObj name="Equation" r:id="rId5" imgW="1625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132" y="342809"/>
                        <a:ext cx="4016014" cy="972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llout: Up Arrow 2">
            <a:extLst>
              <a:ext uri="{FF2B5EF4-FFF2-40B4-BE49-F238E27FC236}">
                <a16:creationId xmlns:a16="http://schemas.microsoft.com/office/drawing/2014/main" id="{F6767045-2F25-4646-893D-74BF3479C4D4}"/>
              </a:ext>
            </a:extLst>
          </p:cNvPr>
          <p:cNvSpPr/>
          <p:nvPr/>
        </p:nvSpPr>
        <p:spPr>
          <a:xfrm>
            <a:off x="942108" y="1487055"/>
            <a:ext cx="1893456" cy="1154545"/>
          </a:xfrm>
          <a:prstGeom prst="upArrowCallout">
            <a:avLst>
              <a:gd name="adj1" fmla="val 19495"/>
              <a:gd name="adj2" fmla="val 22248"/>
              <a:gd name="adj3" fmla="val 25000"/>
              <a:gd name="adj4" fmla="val 4897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1300FE-145B-4D26-9E70-A9DCD776859D}"/>
              </a:ext>
            </a:extLst>
          </p:cNvPr>
          <p:cNvSpPr/>
          <p:nvPr/>
        </p:nvSpPr>
        <p:spPr>
          <a:xfrm>
            <a:off x="6077527" y="160768"/>
            <a:ext cx="3971637" cy="10474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about zero… is zero rational?</a:t>
            </a:r>
          </a:p>
        </p:txBody>
      </p:sp>
    </p:spTree>
    <p:extLst>
      <p:ext uri="{BB962C8B-B14F-4D97-AF65-F5344CB8AC3E}">
        <p14:creationId xmlns:p14="http://schemas.microsoft.com/office/powerpoint/2010/main" val="33706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960D-C24B-4446-87C3-E96FDC2D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Approaching Infinity 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5299A1-B499-4D84-B705-909F677FF8BD}"/>
              </a:ext>
            </a:extLst>
          </p:cNvPr>
          <p:cNvSpPr/>
          <p:nvPr/>
        </p:nvSpPr>
        <p:spPr>
          <a:xfrm>
            <a:off x="517237" y="1681452"/>
            <a:ext cx="3417454" cy="18010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many natural </a:t>
            </a:r>
            <a:r>
              <a:rPr lang="en-US" sz="3200" dirty="0"/>
              <a:t>numbers</a:t>
            </a:r>
            <a:r>
              <a:rPr lang="en-US" sz="3600" dirty="0"/>
              <a:t> exist?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92080B-9E8D-4572-A757-A7539387153F}"/>
              </a:ext>
            </a:extLst>
          </p:cNvPr>
          <p:cNvSpPr/>
          <p:nvPr/>
        </p:nvSpPr>
        <p:spPr>
          <a:xfrm>
            <a:off x="450417" y="3731492"/>
            <a:ext cx="3417454" cy="18010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find the next natural number, you simply add one to it.  The set of Natural Numbers is infinite.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3E498-D332-471F-AE91-4966930E4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05" y="3338373"/>
            <a:ext cx="3945770" cy="351962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544C76-ED5A-493E-BD8C-EA0EFDEA65FA}"/>
              </a:ext>
            </a:extLst>
          </p:cNvPr>
          <p:cNvSpPr/>
          <p:nvPr/>
        </p:nvSpPr>
        <p:spPr>
          <a:xfrm>
            <a:off x="8407705" y="1537283"/>
            <a:ext cx="3417454" cy="18010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Is Infinity a number?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DEFABA-ED93-4F5D-BAB5-F73760062D19}"/>
              </a:ext>
            </a:extLst>
          </p:cNvPr>
          <p:cNvSpPr/>
          <p:nvPr/>
        </p:nvSpPr>
        <p:spPr>
          <a:xfrm>
            <a:off x="4242105" y="1410284"/>
            <a:ext cx="3417454" cy="180109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Infinity is an idea, not a number. The idea is that infinite things are not bound, their number continues to grow so long as you continue to look.</a:t>
            </a:r>
          </a:p>
        </p:txBody>
      </p:sp>
    </p:spTree>
    <p:extLst>
      <p:ext uri="{BB962C8B-B14F-4D97-AF65-F5344CB8AC3E}">
        <p14:creationId xmlns:p14="http://schemas.microsoft.com/office/powerpoint/2010/main" val="12749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1191</Words>
  <Application>Microsoft Office PowerPoint</Application>
  <PresentationFormat>Widescreen</PresentationFormat>
  <Paragraphs>109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Bookman Old Style</vt:lpstr>
      <vt:lpstr>Calibri</vt:lpstr>
      <vt:lpstr>Century Schoolbook</vt:lpstr>
      <vt:lpstr>Times New Roman</vt:lpstr>
      <vt:lpstr>Office Theme</vt:lpstr>
      <vt:lpstr>Equation</vt:lpstr>
      <vt:lpstr>MathType 6.0 Equation</vt:lpstr>
      <vt:lpstr>Real Numbers and Their Properties</vt:lpstr>
      <vt:lpstr>The Number Line …</vt:lpstr>
      <vt:lpstr>PowerPoint Presentation</vt:lpstr>
      <vt:lpstr>PowerPoint Presentation</vt:lpstr>
      <vt:lpstr>PowerPoint Presentation</vt:lpstr>
      <vt:lpstr>Properties of Real Numbers</vt:lpstr>
      <vt:lpstr>Properties of Real Numbers</vt:lpstr>
      <vt:lpstr>PowerPoint Presentation</vt:lpstr>
      <vt:lpstr>Approaching Infinity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Numbers and Their Properties</dc:title>
  <dc:creator>Philip Brown</dc:creator>
  <cp:lastModifiedBy>Philip Brown</cp:lastModifiedBy>
  <cp:revision>22</cp:revision>
  <dcterms:created xsi:type="dcterms:W3CDTF">2017-06-17T19:42:25Z</dcterms:created>
  <dcterms:modified xsi:type="dcterms:W3CDTF">2017-06-17T23:46:48Z</dcterms:modified>
</cp:coreProperties>
</file>