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1" r:id="rId3"/>
    <p:sldId id="257" r:id="rId4"/>
    <p:sldId id="259" r:id="rId5"/>
    <p:sldId id="258" r:id="rId6"/>
    <p:sldId id="260" r:id="rId7"/>
    <p:sldId id="263" r:id="rId8"/>
    <p:sldId id="262" r:id="rId9"/>
    <p:sldId id="264" r:id="rId10"/>
    <p:sldId id="267"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290" autoAdjust="0"/>
  </p:normalViewPr>
  <p:slideViewPr>
    <p:cSldViewPr>
      <p:cViewPr varScale="1">
        <p:scale>
          <a:sx n="43" d="100"/>
          <a:sy n="43" d="100"/>
        </p:scale>
        <p:origin x="-216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3C6F9A-511B-400B-8C8E-7519507908A7}" type="datetimeFigureOut">
              <a:rPr lang="en-US" smtClean="0"/>
              <a:t>5/11/2017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5A7EF6-6B47-48C1-83AD-A40F00B3DBD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a:t>
            </a:r>
            <a:r>
              <a:rPr lang="en-US" baseline="0" dirty="0" smtClean="0"/>
              <a:t> not tell students they will be factoring!</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and </a:t>
            </a:r>
            <a:r>
              <a:rPr lang="en-US" smtClean="0"/>
              <a:t>notate things</a:t>
            </a:r>
            <a:r>
              <a:rPr lang="en-US" baseline="0" smtClean="0"/>
              <a:t> </a:t>
            </a:r>
            <a:r>
              <a:rPr lang="en-US" baseline="0" dirty="0" smtClean="0"/>
              <a:t>that students observed and discussed.</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fact being</a:t>
            </a:r>
            <a:r>
              <a:rPr lang="en-US" baseline="0" dirty="0" smtClean="0"/>
              <a:t> enforced here is that (x + d)^2 is a perfect square.  If ax^2 + </a:t>
            </a:r>
            <a:r>
              <a:rPr lang="en-US" baseline="0" dirty="0" err="1" smtClean="0"/>
              <a:t>bx</a:t>
            </a:r>
            <a:r>
              <a:rPr lang="en-US" baseline="0" dirty="0" smtClean="0"/>
              <a:t> + c is a perfect square, then “half of b-squared” will equal c.  The idea is to get students to notice and articulate that fact.</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this slide to focus students and</a:t>
            </a:r>
            <a:r>
              <a:rPr lang="en-US" baseline="0" dirty="0" smtClean="0"/>
              <a:t> establish the day’s expectations.  The expectations are: 1. They try the problems, 2. stay on task during discussions, 3. do not speak out of turn 4, listen to the reasoning of others, 5. Write down things they realize.</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how we can</a:t>
            </a:r>
            <a:r>
              <a:rPr lang="en-US" baseline="0" dirty="0" smtClean="0"/>
              <a:t> try to make sense of this, but since we can’t read Japanese, we’re probably wrong with most things we think about it.</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05A7EF6-6B47-48C1-83AD-A40F00B3DBDC}"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Ask students how they know their answer.</a:t>
            </a:r>
            <a:r>
              <a:rPr lang="en-US" baseline="0" dirty="0" smtClean="0"/>
              <a:t>  Don’t be satisfied with how they know their answer is right.  “What clue told you it was 4?”  Some kids will guess numbers and check…look for a student who knew it was four because they recognized that factoring was taking place.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a:r>
            <a:br>
              <a:rPr lang="en-US" baseline="0" dirty="0" smtClean="0"/>
            </a:br>
            <a:r>
              <a:rPr lang="en-US" baseline="0" dirty="0" smtClean="0"/>
              <a:t>This problem won’t take long for students to answer, the value comes from the discussion.</a:t>
            </a:r>
            <a:endParaRPr lang="en-US" dirty="0" smtClean="0"/>
          </a:p>
          <a:p>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students spend a minute or two on this.  Do NOT allow them to sit and wait.</a:t>
            </a:r>
            <a:r>
              <a:rPr lang="en-US" baseline="0" dirty="0" smtClean="0"/>
              <a:t> For the lesson to be meaningful, they must try the problem.</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 a poll…raise of hands of they think</a:t>
            </a:r>
            <a:r>
              <a:rPr lang="en-US" baseline="0" dirty="0" smtClean="0"/>
              <a:t> the answer is A, B, C, D in succession.</a:t>
            </a:r>
          </a:p>
          <a:p>
            <a:endParaRPr lang="en-US" baseline="0" dirty="0" smtClean="0"/>
          </a:p>
          <a:p>
            <a:r>
              <a:rPr lang="en-US" baseline="0" dirty="0" smtClean="0"/>
              <a:t>Pick a student who thinks the answer is A.  Have them explain why.  Find a student who thinks A isn’t the answer.  Ask them if they think A is equal to the original problem.</a:t>
            </a:r>
          </a:p>
          <a:p>
            <a:endParaRPr lang="en-US" baseline="0" dirty="0" smtClean="0"/>
          </a:p>
          <a:p>
            <a:r>
              <a:rPr lang="en-US" baseline="0" dirty="0" smtClean="0"/>
              <a:t>Repeat throughout the other solutions.  Students will change their answers and reasoning.  </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what the students</a:t>
            </a:r>
            <a:r>
              <a:rPr lang="en-US" baseline="0" dirty="0" smtClean="0"/>
              <a:t> are experiencing and how this activity promotes learning by making them challenge what they think.  Math is not about answer getting, it’s about understanding and applying concepts.  Sometimes the “right” answer can be found by chance.  But that’s not a repeatable occurrence, thus it’s not math.</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what they’ve learned…ask them to write down what they’ve learned. Without</a:t>
            </a:r>
            <a:r>
              <a:rPr lang="en-US" baseline="0" dirty="0" smtClean="0"/>
              <a:t> the language and articulation, their ability to remember is greatly compromised.</a:t>
            </a:r>
            <a:endParaRPr lang="en-US" dirty="0"/>
          </a:p>
        </p:txBody>
      </p:sp>
      <p:sp>
        <p:nvSpPr>
          <p:cNvPr id="4" name="Slide Number Placeholder 3"/>
          <p:cNvSpPr>
            <a:spLocks noGrp="1"/>
          </p:cNvSpPr>
          <p:nvPr>
            <p:ph type="sldNum" sz="quarter" idx="10"/>
          </p:nvPr>
        </p:nvSpPr>
        <p:spPr/>
        <p:txBody>
          <a:bodyPr/>
          <a:lstStyle/>
          <a:p>
            <a:fld id="{105A7EF6-6B47-48C1-83AD-A40F00B3DBDC}"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9727B1-8300-488E-A4D8-E2502E5BFBDD}"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727B1-8300-488E-A4D8-E2502E5BFBDD}"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727B1-8300-488E-A4D8-E2502E5BFBDD}"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9727B1-8300-488E-A4D8-E2502E5BFBDD}"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9727B1-8300-488E-A4D8-E2502E5BFBDD}"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9727B1-8300-488E-A4D8-E2502E5BFBDD}"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9727B1-8300-488E-A4D8-E2502E5BFBDD}" type="datetimeFigureOut">
              <a:rPr lang="en-US" smtClean="0"/>
              <a:t>5/11/2017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9727B1-8300-488E-A4D8-E2502E5BFBDD}" type="datetimeFigureOut">
              <a:rPr lang="en-US" smtClean="0"/>
              <a:t>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727B1-8300-488E-A4D8-E2502E5BFBDD}" type="datetimeFigureOut">
              <a:rPr lang="en-US" smtClean="0"/>
              <a:t>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727B1-8300-488E-A4D8-E2502E5BFBDD}"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727B1-8300-488E-A4D8-E2502E5BFBDD}"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ECC00-5C86-442B-8127-918E1CE1364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727B1-8300-488E-A4D8-E2502E5BFBDD}" type="datetimeFigureOut">
              <a:rPr lang="en-US" smtClean="0"/>
              <a:t>5/11/2017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ECC00-5C86-442B-8127-918E1CE136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470025"/>
          </a:xfrm>
        </p:spPr>
        <p:txBody>
          <a:bodyPr/>
          <a:lstStyle/>
          <a:p>
            <a:r>
              <a:rPr lang="en-US" dirty="0" smtClean="0">
                <a:latin typeface="Rockwell" pitchFamily="18" charset="0"/>
              </a:rPr>
              <a:t>Reading Math to Promote Fluency and Recall</a:t>
            </a:r>
            <a:endParaRPr lang="en-US" dirty="0">
              <a:latin typeface="Rockwell" pitchFamily="18" charset="0"/>
            </a:endParaRPr>
          </a:p>
        </p:txBody>
      </p:sp>
      <p:pic>
        <p:nvPicPr>
          <p:cNvPr id="4" name="Picture 3" descr="9.jpg"/>
          <p:cNvPicPr>
            <a:picLocks noChangeAspect="1"/>
          </p:cNvPicPr>
          <p:nvPr/>
        </p:nvPicPr>
        <p:blipFill>
          <a:blip r:embed="rId3" cstate="print"/>
          <a:stretch>
            <a:fillRect/>
          </a:stretch>
        </p:blipFill>
        <p:spPr>
          <a:xfrm>
            <a:off x="2286000" y="1905000"/>
            <a:ext cx="4572000" cy="4572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a:t>
            </a:r>
            <a:r>
              <a:rPr lang="en-US" dirty="0" err="1" smtClean="0"/>
              <a:t>Aways</a:t>
            </a:r>
            <a:r>
              <a:rPr lang="en-US"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Biggest Take-Away</a:t>
            </a:r>
            <a:endParaRPr lang="en-US" dirty="0"/>
          </a:p>
        </p:txBody>
      </p:sp>
      <p:sp>
        <p:nvSpPr>
          <p:cNvPr id="3" name="Content Placeholder 2"/>
          <p:cNvSpPr>
            <a:spLocks noGrp="1"/>
          </p:cNvSpPr>
          <p:nvPr>
            <p:ph idx="1"/>
          </p:nvPr>
        </p:nvSpPr>
        <p:spPr/>
        <p:txBody>
          <a:bodyPr/>
          <a:lstStyle/>
          <a:p>
            <a:pPr>
              <a:buNone/>
            </a:pPr>
            <a:r>
              <a:rPr lang="en-US" dirty="0" smtClean="0"/>
              <a:t>The sum of squares is not factorable but the difference of squares is factorable.</a:t>
            </a:r>
            <a:br>
              <a:rPr lang="en-US" dirty="0" smtClean="0"/>
            </a:br>
            <a:r>
              <a:rPr lang="en-US" dirty="0" smtClean="0"/>
              <a:t/>
            </a:r>
            <a:br>
              <a:rPr lang="en-US" dirty="0" smtClean="0"/>
            </a:br>
            <a:r>
              <a:rPr lang="en-US" dirty="0" smtClean="0"/>
              <a:t>Do you now really know why?  </a:t>
            </a:r>
            <a:r>
              <a:rPr lang="en-US" dirty="0"/>
              <a:t/>
            </a:r>
            <a:br>
              <a:rPr lang="en-US" dirty="0"/>
            </a:br>
            <a:r>
              <a:rPr lang="en-US" dirty="0" smtClean="0"/>
              <a:t/>
            </a:r>
            <a:br>
              <a:rPr lang="en-US" dirty="0" smtClean="0"/>
            </a:br>
            <a:endParaRPr lang="en-US" dirty="0" smtClean="0"/>
          </a:p>
          <a:p>
            <a:pPr>
              <a:buNone/>
            </a:pPr>
            <a:r>
              <a:rPr lang="en-US" dirty="0" smtClean="0"/>
              <a:t>It’s super easy to mix these facts up without the understanding, but it’s clear otherwise.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3" cstate="print"/>
          <a:srcRect/>
          <a:stretch>
            <a:fillRect/>
          </a:stretch>
        </p:blipFill>
        <p:spPr bwMode="auto">
          <a:xfrm>
            <a:off x="1066800" y="1600200"/>
            <a:ext cx="6019800" cy="1566797"/>
          </a:xfrm>
          <a:prstGeom prst="rect">
            <a:avLst/>
          </a:prstGeom>
          <a:noFill/>
          <a:ln w="9525">
            <a:noFill/>
            <a:miter lim="800000"/>
            <a:headEnd/>
            <a:tailEnd/>
          </a:ln>
        </p:spPr>
      </p:pic>
      <p:sp>
        <p:nvSpPr>
          <p:cNvPr id="5" name="TextBox 4"/>
          <p:cNvSpPr txBox="1"/>
          <p:nvPr/>
        </p:nvSpPr>
        <p:spPr>
          <a:xfrm>
            <a:off x="4267200" y="4724400"/>
            <a:ext cx="44196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t>Remember, getting an answer, even the right one, is not as important as understanding how to get the answer.</a:t>
            </a:r>
            <a:endParaRPr lang="en-US" dirty="0"/>
          </a:p>
        </p:txBody>
      </p:sp>
      <p:sp>
        <p:nvSpPr>
          <p:cNvPr id="6" name="TextBox 5"/>
          <p:cNvSpPr txBox="1"/>
          <p:nvPr/>
        </p:nvSpPr>
        <p:spPr>
          <a:xfrm>
            <a:off x="838200" y="457200"/>
            <a:ext cx="6248400" cy="923330"/>
          </a:xfrm>
          <a:prstGeom prst="rect">
            <a:avLst/>
          </a:prstGeom>
          <a:noFill/>
        </p:spPr>
        <p:txBody>
          <a:bodyPr wrap="square" rtlCol="0">
            <a:spAutoFit/>
          </a:bodyPr>
          <a:lstStyle/>
          <a:p>
            <a:r>
              <a:rPr lang="en-US" dirty="0" smtClean="0"/>
              <a:t>Instructions:  1)  Solve the problem below.  2)  Write the mathematical fact/relationship being targeted by this problem.  How does the problem relate to that fact?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skerville Old Face" pitchFamily="18" charset="0"/>
              </a:rPr>
              <a:t>FACT:</a:t>
            </a:r>
            <a:endParaRPr lang="en-US" dirty="0">
              <a:latin typeface="Baskerville Old Face" pitchFamily="18" charset="0"/>
            </a:endParaRPr>
          </a:p>
        </p:txBody>
      </p:sp>
      <p:sp>
        <p:nvSpPr>
          <p:cNvPr id="3" name="Content Placeholder 2"/>
          <p:cNvSpPr>
            <a:spLocks noGrp="1"/>
          </p:cNvSpPr>
          <p:nvPr>
            <p:ph idx="1"/>
          </p:nvPr>
        </p:nvSpPr>
        <p:spPr/>
        <p:txBody>
          <a:bodyPr/>
          <a:lstStyle/>
          <a:p>
            <a:pPr>
              <a:buNone/>
            </a:pPr>
            <a:r>
              <a:rPr lang="en-US" dirty="0" smtClean="0">
                <a:latin typeface="Baskerville Old Face" pitchFamily="18" charset="0"/>
              </a:rPr>
              <a:t>If what we do in class today does not promote your ability to perform in the future, we have wasted our time.</a:t>
            </a:r>
            <a:endParaRPr lang="en-US" dirty="0">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Picture 2" descr="Image result for japanese handwriting"/>
          <p:cNvPicPr>
            <a:picLocks noChangeAspect="1" noChangeArrowheads="1"/>
          </p:cNvPicPr>
          <p:nvPr/>
        </p:nvPicPr>
        <p:blipFill>
          <a:blip r:embed="rId3" cstate="print"/>
          <a:srcRect/>
          <a:stretch>
            <a:fillRect/>
          </a:stretch>
        </p:blipFill>
        <p:spPr bwMode="auto">
          <a:xfrm>
            <a:off x="381000" y="685800"/>
            <a:ext cx="8583152" cy="55626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a:bodyPr>
          <a:lstStyle/>
          <a:p>
            <a:pPr>
              <a:buNone/>
            </a:pPr>
            <a:r>
              <a:rPr lang="en-US" dirty="0" smtClean="0">
                <a:solidFill>
                  <a:srgbClr val="FF0000"/>
                </a:solidFill>
                <a:latin typeface="Rockwell" pitchFamily="18" charset="0"/>
              </a:rPr>
              <a:t>HIDE THIS SLIDE: </a:t>
            </a:r>
            <a:br>
              <a:rPr lang="en-US" dirty="0" smtClean="0">
                <a:solidFill>
                  <a:srgbClr val="FF0000"/>
                </a:solidFill>
                <a:latin typeface="Rockwell" pitchFamily="18" charset="0"/>
              </a:rPr>
            </a:br>
            <a:endParaRPr lang="en-US" dirty="0" smtClean="0">
              <a:solidFill>
                <a:srgbClr val="FF0000"/>
              </a:solidFill>
              <a:latin typeface="Rockwell" pitchFamily="18" charset="0"/>
            </a:endParaRPr>
          </a:p>
          <a:p>
            <a:pPr>
              <a:buNone/>
            </a:pPr>
            <a:r>
              <a:rPr lang="en-US" dirty="0" smtClean="0">
                <a:solidFill>
                  <a:srgbClr val="FF0000"/>
                </a:solidFill>
                <a:latin typeface="Rockwell" pitchFamily="18" charset="0"/>
              </a:rPr>
              <a:t>We </a:t>
            </a:r>
            <a:r>
              <a:rPr lang="en-US" dirty="0" smtClean="0">
                <a:solidFill>
                  <a:srgbClr val="FF0000"/>
                </a:solidFill>
                <a:latin typeface="Rockwell" pitchFamily="18" charset="0"/>
              </a:rPr>
              <a:t>can help students to see the math by asking questions in a different style than they’re used to.</a:t>
            </a:r>
          </a:p>
          <a:p>
            <a:pPr>
              <a:buNone/>
            </a:pPr>
            <a:endParaRPr lang="en-US" dirty="0">
              <a:solidFill>
                <a:srgbClr val="FF0000"/>
              </a:solidFill>
              <a:latin typeface="Rockwell" pitchFamily="18" charset="0"/>
            </a:endParaRPr>
          </a:p>
          <a:p>
            <a:pPr>
              <a:buNone/>
            </a:pPr>
            <a:r>
              <a:rPr lang="en-US" dirty="0" smtClean="0">
                <a:solidFill>
                  <a:srgbClr val="FF0000"/>
                </a:solidFill>
                <a:latin typeface="Rockwell" pitchFamily="18" charset="0"/>
              </a:rPr>
              <a:t>Focus on making them read the instructions written in English first, and then make sense of the math to be performed</a:t>
            </a:r>
            <a:r>
              <a:rPr lang="en-US" dirty="0" smtClean="0">
                <a:solidFill>
                  <a:srgbClr val="FF0000"/>
                </a:solidFill>
                <a:latin typeface="Rockwell" pitchFamily="18" charset="0"/>
              </a:rPr>
              <a:t>.  Do not translate or verbalize the instructions in any way.  Force them to read.</a:t>
            </a:r>
            <a:endParaRPr lang="en-US" dirty="0" smtClean="0">
              <a:solidFill>
                <a:srgbClr val="FF0000"/>
              </a:solidFill>
              <a:latin typeface="Rockwell" pitchFamily="18" charset="0"/>
            </a:endParaRPr>
          </a:p>
          <a:p>
            <a:pPr>
              <a:buNone/>
            </a:pPr>
            <a:endParaRPr lang="en-US" dirty="0">
              <a:solidFill>
                <a:srgbClr val="FF0000"/>
              </a:solidFill>
              <a:latin typeface="Rockwell"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09600" y="381000"/>
            <a:ext cx="4648200" cy="369332"/>
          </a:xfrm>
          <a:prstGeom prst="rect">
            <a:avLst/>
          </a:prstGeom>
          <a:noFill/>
        </p:spPr>
        <p:txBody>
          <a:bodyPr wrap="square" rtlCol="0">
            <a:spAutoFit/>
          </a:bodyPr>
          <a:lstStyle/>
          <a:p>
            <a:endParaRPr lang="en-US" dirty="0"/>
          </a:p>
        </p:txBody>
      </p:sp>
      <p:pic>
        <p:nvPicPr>
          <p:cNvPr id="1037" name="Picture 13"/>
          <p:cNvPicPr>
            <a:picLocks noChangeAspect="1" noChangeArrowheads="1"/>
          </p:cNvPicPr>
          <p:nvPr/>
        </p:nvPicPr>
        <p:blipFill>
          <a:blip r:embed="rId3" cstate="print"/>
          <a:srcRect/>
          <a:stretch>
            <a:fillRect/>
          </a:stretch>
        </p:blipFill>
        <p:spPr bwMode="auto">
          <a:xfrm>
            <a:off x="914400" y="457200"/>
            <a:ext cx="6705600" cy="1907097"/>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3" cstate="print"/>
          <a:srcRect/>
          <a:stretch>
            <a:fillRect/>
          </a:stretch>
        </p:blipFill>
        <p:spPr bwMode="auto">
          <a:xfrm>
            <a:off x="1676400" y="0"/>
            <a:ext cx="5715001" cy="148980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3" cstate="print"/>
          <a:srcRect/>
          <a:stretch>
            <a:fillRect/>
          </a:stretch>
        </p:blipFill>
        <p:spPr bwMode="auto">
          <a:xfrm>
            <a:off x="838200" y="381000"/>
            <a:ext cx="7426036" cy="4267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Dissonance</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If you’ve been changing your mind or feel unsure about your answers and thinking, you’re feeling cognitive dissonance.</a:t>
            </a:r>
          </a:p>
          <a:p>
            <a:pPr>
              <a:buNone/>
            </a:pPr>
            <a:r>
              <a:rPr lang="en-US" dirty="0" smtClean="0"/>
              <a:t>It’s a bit unsettling because you’ve discovered that a previously held belief is either wrong, or is of questionable foundation.</a:t>
            </a:r>
          </a:p>
          <a:p>
            <a:pPr>
              <a:buNone/>
            </a:pPr>
            <a:r>
              <a:rPr lang="en-US" dirty="0" smtClean="0"/>
              <a:t>You’ll feel better when you either replace the ill-founded belief with the truth, or you’ll discover the foundation for your old belief.</a:t>
            </a:r>
          </a:p>
          <a:p>
            <a:pPr>
              <a:buNone/>
            </a:pPr>
            <a:r>
              <a:rPr lang="en-US" dirty="0" smtClean="0"/>
              <a:t>This is what learning feels like.  Learning cannot take place without cognitive dissonance.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3" cstate="print"/>
          <a:srcRect/>
          <a:stretch>
            <a:fillRect/>
          </a:stretch>
        </p:blipFill>
        <p:spPr bwMode="auto">
          <a:xfrm>
            <a:off x="838200" y="381000"/>
            <a:ext cx="7426036" cy="4267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602</Words>
  <Application>Microsoft Office PowerPoint</Application>
  <PresentationFormat>On-screen Show (4:3)</PresentationFormat>
  <Paragraphs>44</Paragraphs>
  <Slides>12</Slides>
  <Notes>11</Notes>
  <HiddenSlides>1</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Reading Math to Promote Fluency and Recall</vt:lpstr>
      <vt:lpstr>FACT:</vt:lpstr>
      <vt:lpstr>Slide 3</vt:lpstr>
      <vt:lpstr>Slide 4</vt:lpstr>
      <vt:lpstr>Slide 5</vt:lpstr>
      <vt:lpstr>Slide 6</vt:lpstr>
      <vt:lpstr>Slide 7</vt:lpstr>
      <vt:lpstr>Cognitive Dissonance</vt:lpstr>
      <vt:lpstr>Slide 9</vt:lpstr>
      <vt:lpstr>Take-Aways?</vt:lpstr>
      <vt:lpstr>My Biggest Take-Away</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Math to Promote Fluency and Recall</dc:title>
  <dc:creator>Philip Brown</dc:creator>
  <cp:lastModifiedBy>Philip Brown</cp:lastModifiedBy>
  <cp:revision>14</cp:revision>
  <dcterms:created xsi:type="dcterms:W3CDTF">2017-05-11T15:15:02Z</dcterms:created>
  <dcterms:modified xsi:type="dcterms:W3CDTF">2017-05-11T16:28:29Z</dcterms:modified>
</cp:coreProperties>
</file>